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3"/>
  </p:notesMasterIdLst>
  <p:handoutMasterIdLst>
    <p:handoutMasterId r:id="rId34"/>
  </p:handoutMasterIdLst>
  <p:sldIdLst>
    <p:sldId id="391" r:id="rId5"/>
    <p:sldId id="398" r:id="rId6"/>
    <p:sldId id="396" r:id="rId7"/>
    <p:sldId id="400" r:id="rId8"/>
    <p:sldId id="433" r:id="rId9"/>
    <p:sldId id="399" r:id="rId10"/>
    <p:sldId id="347" r:id="rId11"/>
    <p:sldId id="434" r:id="rId12"/>
    <p:sldId id="435" r:id="rId13"/>
    <p:sldId id="436" r:id="rId14"/>
    <p:sldId id="437" r:id="rId15"/>
    <p:sldId id="415" r:id="rId16"/>
    <p:sldId id="423" r:id="rId17"/>
    <p:sldId id="424" r:id="rId18"/>
    <p:sldId id="406" r:id="rId19"/>
    <p:sldId id="425" r:id="rId20"/>
    <p:sldId id="426" r:id="rId21"/>
    <p:sldId id="427" r:id="rId22"/>
    <p:sldId id="428" r:id="rId23"/>
    <p:sldId id="416" r:id="rId24"/>
    <p:sldId id="417" r:id="rId25"/>
    <p:sldId id="429" r:id="rId26"/>
    <p:sldId id="430" r:id="rId27"/>
    <p:sldId id="432" r:id="rId28"/>
    <p:sldId id="397" r:id="rId29"/>
    <p:sldId id="384" r:id="rId30"/>
    <p:sldId id="385" r:id="rId31"/>
    <p:sldId id="386"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rren Horwitz" initials="DH" lastIdx="10" clrIdx="0"/>
  <p:cmAuthor id="1" name="admin" initials="a" lastIdx="0" clrIdx="1"/>
  <p:cmAuthor id="2" name="Johnson Beesley" initials="JB" lastIdx="31" clrIdx="2"/>
  <p:cmAuthor id="3" name="Natalie Anne Heller" initials="NAH" lastIdx="1" clrIdx="3"/>
  <p:cmAuthor id="4" name="Liz Vasquez" initials="LV" lastIdx="5" clrIdx="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9A1B"/>
    <a:srgbClr val="AA0B5F"/>
    <a:srgbClr val="1D5B2D"/>
    <a:srgbClr val="000000"/>
    <a:srgbClr val="F2EEE4"/>
    <a:srgbClr val="F1EEE3"/>
    <a:srgbClr val="F8F8F3"/>
    <a:srgbClr val="F7F4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228" autoAdjust="0"/>
    <p:restoredTop sz="87132" autoAdjust="0"/>
  </p:normalViewPr>
  <p:slideViewPr>
    <p:cSldViewPr snapToGrid="0" snapToObjects="1">
      <p:cViewPr>
        <p:scale>
          <a:sx n="76" d="100"/>
          <a:sy n="76" d="100"/>
        </p:scale>
        <p:origin x="-1397" y="-24"/>
      </p:cViewPr>
      <p:guideLst>
        <p:guide orient="horz" pos="1188"/>
        <p:guide pos="5469"/>
        <p:guide pos="29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65" d="100"/>
          <a:sy n="65" d="100"/>
        </p:scale>
        <p:origin x="-1680"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46CEB9-6905-4B15-8E82-C5F9BED90FC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9074DA1-8D78-40E5-BC7B-B072D8A1571D}">
      <dgm:prSet custT="1"/>
      <dgm:spPr/>
      <dgm:t>
        <a:bodyPr/>
        <a:lstStyle/>
        <a:p>
          <a:pPr rtl="0"/>
          <a:r>
            <a:rPr lang="en-US" sz="2400" b="1" dirty="0" smtClean="0"/>
            <a:t>Four-tier design</a:t>
          </a:r>
          <a:endParaRPr lang="en-US" sz="2400" b="1" dirty="0"/>
        </a:p>
      </dgm:t>
    </dgm:pt>
    <dgm:pt modelId="{BF831C2C-0893-4334-AFE3-72783F278533}" type="parTrans" cxnId="{A37BAB25-55DD-4402-B110-12869DBA510B}">
      <dgm:prSet/>
      <dgm:spPr/>
      <dgm:t>
        <a:bodyPr/>
        <a:lstStyle/>
        <a:p>
          <a:endParaRPr lang="en-US"/>
        </a:p>
      </dgm:t>
    </dgm:pt>
    <dgm:pt modelId="{3BFD3754-9E34-47CF-843E-FA9B278B526C}" type="sibTrans" cxnId="{A37BAB25-55DD-4402-B110-12869DBA510B}">
      <dgm:prSet/>
      <dgm:spPr/>
      <dgm:t>
        <a:bodyPr/>
        <a:lstStyle/>
        <a:p>
          <a:endParaRPr lang="en-US"/>
        </a:p>
      </dgm:t>
    </dgm:pt>
    <dgm:pt modelId="{F74EC09A-0241-4FF9-AB31-95BDE4545D43}">
      <dgm:prSet custT="1"/>
      <dgm:spPr/>
      <dgm:t>
        <a:bodyPr/>
        <a:lstStyle/>
        <a:p>
          <a:pPr rtl="0"/>
          <a:r>
            <a:rPr lang="en-US" sz="2000" dirty="0" smtClean="0"/>
            <a:t>Tier 1: Preferred generic</a:t>
          </a:r>
          <a:endParaRPr lang="en-US" sz="2000" dirty="0"/>
        </a:p>
      </dgm:t>
    </dgm:pt>
    <dgm:pt modelId="{E645041F-BAB6-4BFE-89FE-1BF68FAE6055}" type="parTrans" cxnId="{14DEDC15-CE7D-48EC-96D7-BD44A4367971}">
      <dgm:prSet/>
      <dgm:spPr/>
      <dgm:t>
        <a:bodyPr/>
        <a:lstStyle/>
        <a:p>
          <a:endParaRPr lang="en-US"/>
        </a:p>
      </dgm:t>
    </dgm:pt>
    <dgm:pt modelId="{B7D2466C-0004-4C7C-A4D9-CADDD93D1BA4}" type="sibTrans" cxnId="{14DEDC15-CE7D-48EC-96D7-BD44A4367971}">
      <dgm:prSet/>
      <dgm:spPr/>
      <dgm:t>
        <a:bodyPr/>
        <a:lstStyle/>
        <a:p>
          <a:endParaRPr lang="en-US"/>
        </a:p>
      </dgm:t>
    </dgm:pt>
    <dgm:pt modelId="{9F5106DD-CCBD-471F-BF38-814C3AD1F920}">
      <dgm:prSet custT="1"/>
      <dgm:spPr/>
      <dgm:t>
        <a:bodyPr/>
        <a:lstStyle/>
        <a:p>
          <a:pPr rtl="0"/>
          <a:r>
            <a:rPr lang="en-US" sz="2000" dirty="0" smtClean="0"/>
            <a:t>Tier 2: Preferred brand</a:t>
          </a:r>
          <a:endParaRPr lang="en-US" sz="2000" dirty="0"/>
        </a:p>
      </dgm:t>
    </dgm:pt>
    <dgm:pt modelId="{8C944E93-DDDA-4E96-8E61-D73EACF7AD8F}" type="parTrans" cxnId="{83C7ECF3-72DE-4FDF-BF89-A35223FB50FB}">
      <dgm:prSet/>
      <dgm:spPr/>
      <dgm:t>
        <a:bodyPr/>
        <a:lstStyle/>
        <a:p>
          <a:endParaRPr lang="en-US"/>
        </a:p>
      </dgm:t>
    </dgm:pt>
    <dgm:pt modelId="{922CD609-E866-4D7F-ACCF-24AA02E1F4FE}" type="sibTrans" cxnId="{83C7ECF3-72DE-4FDF-BF89-A35223FB50FB}">
      <dgm:prSet/>
      <dgm:spPr/>
      <dgm:t>
        <a:bodyPr/>
        <a:lstStyle/>
        <a:p>
          <a:endParaRPr lang="en-US"/>
        </a:p>
      </dgm:t>
    </dgm:pt>
    <dgm:pt modelId="{7C697D8C-5FB2-4A42-9AA0-0CE5386D02B7}">
      <dgm:prSet custT="1"/>
      <dgm:spPr/>
      <dgm:t>
        <a:bodyPr/>
        <a:lstStyle/>
        <a:p>
          <a:pPr rtl="0"/>
          <a:r>
            <a:rPr lang="en-US" sz="2000" dirty="0" smtClean="0"/>
            <a:t>Tier 3: Non-preferred brand </a:t>
          </a:r>
          <a:endParaRPr lang="en-US" sz="2000" dirty="0"/>
        </a:p>
      </dgm:t>
    </dgm:pt>
    <dgm:pt modelId="{217E065C-35EE-4ABE-8BDE-331E33E3BFDA}" type="parTrans" cxnId="{F9366130-FD21-4004-B06E-831ACF8D250F}">
      <dgm:prSet/>
      <dgm:spPr/>
      <dgm:t>
        <a:bodyPr/>
        <a:lstStyle/>
        <a:p>
          <a:endParaRPr lang="en-US"/>
        </a:p>
      </dgm:t>
    </dgm:pt>
    <dgm:pt modelId="{42F7F195-AFAD-4456-816E-56B472A13AB8}" type="sibTrans" cxnId="{F9366130-FD21-4004-B06E-831ACF8D250F}">
      <dgm:prSet/>
      <dgm:spPr/>
      <dgm:t>
        <a:bodyPr/>
        <a:lstStyle/>
        <a:p>
          <a:endParaRPr lang="en-US"/>
        </a:p>
      </dgm:t>
    </dgm:pt>
    <dgm:pt modelId="{EE9EB894-BA02-476B-B834-4C26E21217C7}">
      <dgm:prSet custT="1"/>
      <dgm:spPr/>
      <dgm:t>
        <a:bodyPr/>
        <a:lstStyle/>
        <a:p>
          <a:pPr rtl="0"/>
          <a:r>
            <a:rPr lang="en-US" sz="2000" dirty="0" smtClean="0"/>
            <a:t>Tier 4: Specialty</a:t>
          </a:r>
          <a:endParaRPr lang="en-US" sz="2000" dirty="0"/>
        </a:p>
      </dgm:t>
    </dgm:pt>
    <dgm:pt modelId="{F6BDC3D0-A139-4374-95C8-EFD366E4A430}" type="parTrans" cxnId="{2732D523-657C-453B-9990-350C708C7C35}">
      <dgm:prSet/>
      <dgm:spPr/>
      <dgm:t>
        <a:bodyPr/>
        <a:lstStyle/>
        <a:p>
          <a:endParaRPr lang="en-US"/>
        </a:p>
      </dgm:t>
    </dgm:pt>
    <dgm:pt modelId="{6B6F5772-B9AD-41E3-8902-EEEE0F11F630}" type="sibTrans" cxnId="{2732D523-657C-453B-9990-350C708C7C35}">
      <dgm:prSet/>
      <dgm:spPr/>
      <dgm:t>
        <a:bodyPr/>
        <a:lstStyle/>
        <a:p>
          <a:endParaRPr lang="en-US"/>
        </a:p>
      </dgm:t>
    </dgm:pt>
    <dgm:pt modelId="{160FD741-5E04-443B-8310-71323FD72B06}">
      <dgm:prSet custT="1"/>
      <dgm:spPr/>
      <dgm:t>
        <a:bodyPr/>
        <a:lstStyle/>
        <a:p>
          <a:pPr rtl="0"/>
          <a:r>
            <a:rPr lang="en-US" sz="2000" dirty="0" smtClean="0"/>
            <a:t>Open formulary – includes all prescription drugs approved by CMS</a:t>
          </a:r>
          <a:endParaRPr lang="en-US" sz="2000" dirty="0"/>
        </a:p>
      </dgm:t>
    </dgm:pt>
    <dgm:pt modelId="{560CB531-3574-41A0-80A3-DE9B14D3DC9F}" type="sibTrans" cxnId="{094FE964-8415-4360-A518-CF2C5DC787FB}">
      <dgm:prSet/>
      <dgm:spPr/>
      <dgm:t>
        <a:bodyPr/>
        <a:lstStyle/>
        <a:p>
          <a:endParaRPr lang="en-US"/>
        </a:p>
      </dgm:t>
    </dgm:pt>
    <dgm:pt modelId="{072AEAAD-EA58-4855-B08B-397B29F9F8A4}" type="parTrans" cxnId="{094FE964-8415-4360-A518-CF2C5DC787FB}">
      <dgm:prSet/>
      <dgm:spPr/>
      <dgm:t>
        <a:bodyPr/>
        <a:lstStyle/>
        <a:p>
          <a:endParaRPr lang="en-US"/>
        </a:p>
      </dgm:t>
    </dgm:pt>
    <dgm:pt modelId="{59357FFD-9AA4-43B5-ACC6-8FA559E7EAD6}">
      <dgm:prSet custT="1"/>
      <dgm:spPr/>
      <dgm:t>
        <a:bodyPr/>
        <a:lstStyle/>
        <a:p>
          <a:pPr rtl="0"/>
          <a:r>
            <a:rPr lang="en-US" sz="2400" b="1" dirty="0" smtClean="0"/>
            <a:t>Group Plus formulary</a:t>
          </a:r>
          <a:endParaRPr lang="en-US" sz="2400" b="1" dirty="0"/>
        </a:p>
      </dgm:t>
    </dgm:pt>
    <dgm:pt modelId="{F791E5E0-07FF-402C-B258-159EF57E6DDB}" type="sibTrans" cxnId="{8A00B46A-793B-481E-9C08-A9DB1A7730DA}">
      <dgm:prSet/>
      <dgm:spPr/>
      <dgm:t>
        <a:bodyPr/>
        <a:lstStyle/>
        <a:p>
          <a:endParaRPr lang="en-US"/>
        </a:p>
      </dgm:t>
    </dgm:pt>
    <dgm:pt modelId="{2A132FAC-6BC4-4FB4-8503-28B9BDD32553}" type="parTrans" cxnId="{8A00B46A-793B-481E-9C08-A9DB1A7730DA}">
      <dgm:prSet/>
      <dgm:spPr/>
      <dgm:t>
        <a:bodyPr/>
        <a:lstStyle/>
        <a:p>
          <a:endParaRPr lang="en-US"/>
        </a:p>
      </dgm:t>
    </dgm:pt>
    <dgm:pt modelId="{5C30069F-5433-4C9A-BBA1-DBE1D4EF5EEC}">
      <dgm:prSet custT="1"/>
      <dgm:spPr/>
      <dgm:t>
        <a:bodyPr/>
        <a:lstStyle/>
        <a:p>
          <a:r>
            <a:rPr lang="en-US" sz="2000" dirty="0" smtClean="0"/>
            <a:t>Most* generics are in Tier 1</a:t>
          </a:r>
        </a:p>
      </dgm:t>
    </dgm:pt>
    <dgm:pt modelId="{130D7B9C-8641-467F-BAB3-25F6A92264A2}" type="parTrans" cxnId="{65564719-C227-4DCB-B322-6B1514D2DE8C}">
      <dgm:prSet/>
      <dgm:spPr/>
      <dgm:t>
        <a:bodyPr/>
        <a:lstStyle/>
        <a:p>
          <a:endParaRPr lang="en-US"/>
        </a:p>
      </dgm:t>
    </dgm:pt>
    <dgm:pt modelId="{10FD920E-1B79-48C9-814E-BB2BFC497C40}" type="sibTrans" cxnId="{65564719-C227-4DCB-B322-6B1514D2DE8C}">
      <dgm:prSet/>
      <dgm:spPr/>
      <dgm:t>
        <a:bodyPr/>
        <a:lstStyle/>
        <a:p>
          <a:endParaRPr lang="en-US"/>
        </a:p>
      </dgm:t>
    </dgm:pt>
    <dgm:pt modelId="{4339C8F3-83CC-44E5-A15F-C3192ACCB055}">
      <dgm:prSet custT="1"/>
      <dgm:spPr/>
      <dgm:t>
        <a:bodyPr/>
        <a:lstStyle/>
        <a:p>
          <a:r>
            <a:rPr lang="en-US" sz="2000" dirty="0" smtClean="0"/>
            <a:t>*Certain high-cost generics can fall out of Tier 1</a:t>
          </a:r>
        </a:p>
      </dgm:t>
    </dgm:pt>
    <dgm:pt modelId="{7968734D-1E3C-411E-9950-F0AD5138B9CA}" type="parTrans" cxnId="{8B924647-6BB6-4C77-A6A7-34571B2E089B}">
      <dgm:prSet/>
      <dgm:spPr/>
    </dgm:pt>
    <dgm:pt modelId="{221353A0-12F2-413B-8C4F-A0637CDDF47F}" type="sibTrans" cxnId="{8B924647-6BB6-4C77-A6A7-34571B2E089B}">
      <dgm:prSet/>
      <dgm:spPr/>
    </dgm:pt>
    <dgm:pt modelId="{6FA2C0A1-3E1A-4F96-A15D-1513D9DC2B0C}" type="pres">
      <dgm:prSet presAssocID="{9D46CEB9-6905-4B15-8E82-C5F9BED90FC0}" presName="linear" presStyleCnt="0">
        <dgm:presLayoutVars>
          <dgm:animLvl val="lvl"/>
          <dgm:resizeHandles val="exact"/>
        </dgm:presLayoutVars>
      </dgm:prSet>
      <dgm:spPr/>
      <dgm:t>
        <a:bodyPr/>
        <a:lstStyle/>
        <a:p>
          <a:endParaRPr lang="en-US"/>
        </a:p>
      </dgm:t>
    </dgm:pt>
    <dgm:pt modelId="{27775170-77F5-456F-AA04-DFCEAEE80B7F}" type="pres">
      <dgm:prSet presAssocID="{59357FFD-9AA4-43B5-ACC6-8FA559E7EAD6}" presName="parentText" presStyleLbl="node1" presStyleIdx="0" presStyleCnt="2" custScaleX="100000" custScaleY="51871" custLinFactNeighborY="-119">
        <dgm:presLayoutVars>
          <dgm:chMax val="0"/>
          <dgm:bulletEnabled val="1"/>
        </dgm:presLayoutVars>
      </dgm:prSet>
      <dgm:spPr/>
      <dgm:t>
        <a:bodyPr/>
        <a:lstStyle/>
        <a:p>
          <a:endParaRPr lang="en-US"/>
        </a:p>
      </dgm:t>
    </dgm:pt>
    <dgm:pt modelId="{6220747A-CDC1-40FB-BFF2-C592A92FD2D0}" type="pres">
      <dgm:prSet presAssocID="{59357FFD-9AA4-43B5-ACC6-8FA559E7EAD6}" presName="childText" presStyleLbl="revTx" presStyleIdx="0" presStyleCnt="2">
        <dgm:presLayoutVars>
          <dgm:bulletEnabled val="1"/>
        </dgm:presLayoutVars>
      </dgm:prSet>
      <dgm:spPr/>
      <dgm:t>
        <a:bodyPr/>
        <a:lstStyle/>
        <a:p>
          <a:endParaRPr lang="en-US"/>
        </a:p>
      </dgm:t>
    </dgm:pt>
    <dgm:pt modelId="{5BE45CC4-AFCD-47DE-8DD7-A17087980678}" type="pres">
      <dgm:prSet presAssocID="{C9074DA1-8D78-40E5-BC7B-B072D8A1571D}" presName="parentText" presStyleLbl="node1" presStyleIdx="1" presStyleCnt="2" custScaleX="100000" custScaleY="54721" custLinFactNeighborY="2872">
        <dgm:presLayoutVars>
          <dgm:chMax val="0"/>
          <dgm:bulletEnabled val="1"/>
        </dgm:presLayoutVars>
      </dgm:prSet>
      <dgm:spPr/>
      <dgm:t>
        <a:bodyPr/>
        <a:lstStyle/>
        <a:p>
          <a:endParaRPr lang="en-US"/>
        </a:p>
      </dgm:t>
    </dgm:pt>
    <dgm:pt modelId="{FAE9DCA1-9B21-41C9-9391-C756BA8E2F4C}" type="pres">
      <dgm:prSet presAssocID="{C9074DA1-8D78-40E5-BC7B-B072D8A1571D}" presName="childText" presStyleLbl="revTx" presStyleIdx="1" presStyleCnt="2" custLinFactNeighborY="10735">
        <dgm:presLayoutVars>
          <dgm:bulletEnabled val="1"/>
        </dgm:presLayoutVars>
      </dgm:prSet>
      <dgm:spPr/>
      <dgm:t>
        <a:bodyPr/>
        <a:lstStyle/>
        <a:p>
          <a:endParaRPr lang="en-US"/>
        </a:p>
      </dgm:t>
    </dgm:pt>
  </dgm:ptLst>
  <dgm:cxnLst>
    <dgm:cxn modelId="{A37BAB25-55DD-4402-B110-12869DBA510B}" srcId="{9D46CEB9-6905-4B15-8E82-C5F9BED90FC0}" destId="{C9074DA1-8D78-40E5-BC7B-B072D8A1571D}" srcOrd="1" destOrd="0" parTransId="{BF831C2C-0893-4334-AFE3-72783F278533}" sibTransId="{3BFD3754-9E34-47CF-843E-FA9B278B526C}"/>
    <dgm:cxn modelId="{8B924647-6BB6-4C77-A6A7-34571B2E089B}" srcId="{59357FFD-9AA4-43B5-ACC6-8FA559E7EAD6}" destId="{4339C8F3-83CC-44E5-A15F-C3192ACCB055}" srcOrd="2" destOrd="0" parTransId="{7968734D-1E3C-411E-9950-F0AD5138B9CA}" sibTransId="{221353A0-12F2-413B-8C4F-A0637CDDF47F}"/>
    <dgm:cxn modelId="{094FE964-8415-4360-A518-CF2C5DC787FB}" srcId="{59357FFD-9AA4-43B5-ACC6-8FA559E7EAD6}" destId="{160FD741-5E04-443B-8310-71323FD72B06}" srcOrd="0" destOrd="0" parTransId="{072AEAAD-EA58-4855-B08B-397B29F9F8A4}" sibTransId="{560CB531-3574-41A0-80A3-DE9B14D3DC9F}"/>
    <dgm:cxn modelId="{FEA335F7-518B-4797-9ED0-50826E6A5293}" type="presOf" srcId="{9F5106DD-CCBD-471F-BF38-814C3AD1F920}" destId="{FAE9DCA1-9B21-41C9-9391-C756BA8E2F4C}" srcOrd="0" destOrd="1" presId="urn:microsoft.com/office/officeart/2005/8/layout/vList2"/>
    <dgm:cxn modelId="{14DEDC15-CE7D-48EC-96D7-BD44A4367971}" srcId="{C9074DA1-8D78-40E5-BC7B-B072D8A1571D}" destId="{F74EC09A-0241-4FF9-AB31-95BDE4545D43}" srcOrd="0" destOrd="0" parTransId="{E645041F-BAB6-4BFE-89FE-1BF68FAE6055}" sibTransId="{B7D2466C-0004-4C7C-A4D9-CADDD93D1BA4}"/>
    <dgm:cxn modelId="{E2CED351-4DD7-4DD8-8007-7D77486BBA69}" type="presOf" srcId="{7C697D8C-5FB2-4A42-9AA0-0CE5386D02B7}" destId="{FAE9DCA1-9B21-41C9-9391-C756BA8E2F4C}" srcOrd="0" destOrd="2" presId="urn:microsoft.com/office/officeart/2005/8/layout/vList2"/>
    <dgm:cxn modelId="{CC39773E-200A-4E4D-953A-294CFA99178C}" type="presOf" srcId="{EE9EB894-BA02-476B-B834-4C26E21217C7}" destId="{FAE9DCA1-9B21-41C9-9391-C756BA8E2F4C}" srcOrd="0" destOrd="3" presId="urn:microsoft.com/office/officeart/2005/8/layout/vList2"/>
    <dgm:cxn modelId="{35070472-E806-4268-97A7-B8DB0A42356E}" type="presOf" srcId="{5C30069F-5433-4C9A-BBA1-DBE1D4EF5EEC}" destId="{6220747A-CDC1-40FB-BFF2-C592A92FD2D0}" srcOrd="0" destOrd="1" presId="urn:microsoft.com/office/officeart/2005/8/layout/vList2"/>
    <dgm:cxn modelId="{F9366130-FD21-4004-B06E-831ACF8D250F}" srcId="{C9074DA1-8D78-40E5-BC7B-B072D8A1571D}" destId="{7C697D8C-5FB2-4A42-9AA0-0CE5386D02B7}" srcOrd="2" destOrd="0" parTransId="{217E065C-35EE-4ABE-8BDE-331E33E3BFDA}" sibTransId="{42F7F195-AFAD-4456-816E-56B472A13AB8}"/>
    <dgm:cxn modelId="{2732D523-657C-453B-9990-350C708C7C35}" srcId="{C9074DA1-8D78-40E5-BC7B-B072D8A1571D}" destId="{EE9EB894-BA02-476B-B834-4C26E21217C7}" srcOrd="3" destOrd="0" parTransId="{F6BDC3D0-A139-4374-95C8-EFD366E4A430}" sibTransId="{6B6F5772-B9AD-41E3-8902-EEEE0F11F630}"/>
    <dgm:cxn modelId="{8A00B46A-793B-481E-9C08-A9DB1A7730DA}" srcId="{9D46CEB9-6905-4B15-8E82-C5F9BED90FC0}" destId="{59357FFD-9AA4-43B5-ACC6-8FA559E7EAD6}" srcOrd="0" destOrd="0" parTransId="{2A132FAC-6BC4-4FB4-8503-28B9BDD32553}" sibTransId="{F791E5E0-07FF-402C-B258-159EF57E6DDB}"/>
    <dgm:cxn modelId="{C0329FA9-8715-49C8-A326-5077BC38ED61}" type="presOf" srcId="{F74EC09A-0241-4FF9-AB31-95BDE4545D43}" destId="{FAE9DCA1-9B21-41C9-9391-C756BA8E2F4C}" srcOrd="0" destOrd="0" presId="urn:microsoft.com/office/officeart/2005/8/layout/vList2"/>
    <dgm:cxn modelId="{65564719-C227-4DCB-B322-6B1514D2DE8C}" srcId="{59357FFD-9AA4-43B5-ACC6-8FA559E7EAD6}" destId="{5C30069F-5433-4C9A-BBA1-DBE1D4EF5EEC}" srcOrd="1" destOrd="0" parTransId="{130D7B9C-8641-467F-BAB3-25F6A92264A2}" sibTransId="{10FD920E-1B79-48C9-814E-BB2BFC497C40}"/>
    <dgm:cxn modelId="{9A2847CE-EF33-4720-8106-91B255CC5DE1}" type="presOf" srcId="{C9074DA1-8D78-40E5-BC7B-B072D8A1571D}" destId="{5BE45CC4-AFCD-47DE-8DD7-A17087980678}" srcOrd="0" destOrd="0" presId="urn:microsoft.com/office/officeart/2005/8/layout/vList2"/>
    <dgm:cxn modelId="{65382482-356D-43F3-908F-9A40467F2DC3}" type="presOf" srcId="{160FD741-5E04-443B-8310-71323FD72B06}" destId="{6220747A-CDC1-40FB-BFF2-C592A92FD2D0}" srcOrd="0" destOrd="0" presId="urn:microsoft.com/office/officeart/2005/8/layout/vList2"/>
    <dgm:cxn modelId="{4BF0C091-C41B-4F65-90A6-471DDFB3F0C6}" type="presOf" srcId="{4339C8F3-83CC-44E5-A15F-C3192ACCB055}" destId="{6220747A-CDC1-40FB-BFF2-C592A92FD2D0}" srcOrd="0" destOrd="2" presId="urn:microsoft.com/office/officeart/2005/8/layout/vList2"/>
    <dgm:cxn modelId="{83C7ECF3-72DE-4FDF-BF89-A35223FB50FB}" srcId="{C9074DA1-8D78-40E5-BC7B-B072D8A1571D}" destId="{9F5106DD-CCBD-471F-BF38-814C3AD1F920}" srcOrd="1" destOrd="0" parTransId="{8C944E93-DDDA-4E96-8E61-D73EACF7AD8F}" sibTransId="{922CD609-E866-4D7F-ACCF-24AA02E1F4FE}"/>
    <dgm:cxn modelId="{E328E1A5-1003-43C6-8E55-D67D47FA6808}" type="presOf" srcId="{9D46CEB9-6905-4B15-8E82-C5F9BED90FC0}" destId="{6FA2C0A1-3E1A-4F96-A15D-1513D9DC2B0C}" srcOrd="0" destOrd="0" presId="urn:microsoft.com/office/officeart/2005/8/layout/vList2"/>
    <dgm:cxn modelId="{F72B3999-4E66-4443-9363-BEEAFAC80629}" type="presOf" srcId="{59357FFD-9AA4-43B5-ACC6-8FA559E7EAD6}" destId="{27775170-77F5-456F-AA04-DFCEAEE80B7F}" srcOrd="0" destOrd="0" presId="urn:microsoft.com/office/officeart/2005/8/layout/vList2"/>
    <dgm:cxn modelId="{B7B5C618-A2F3-478B-B618-DC892E3960C8}" type="presParOf" srcId="{6FA2C0A1-3E1A-4F96-A15D-1513D9DC2B0C}" destId="{27775170-77F5-456F-AA04-DFCEAEE80B7F}" srcOrd="0" destOrd="0" presId="urn:microsoft.com/office/officeart/2005/8/layout/vList2"/>
    <dgm:cxn modelId="{3786DB36-CEDF-4AFE-8536-9836380EB7DE}" type="presParOf" srcId="{6FA2C0A1-3E1A-4F96-A15D-1513D9DC2B0C}" destId="{6220747A-CDC1-40FB-BFF2-C592A92FD2D0}" srcOrd="1" destOrd="0" presId="urn:microsoft.com/office/officeart/2005/8/layout/vList2"/>
    <dgm:cxn modelId="{FA9A2EF9-597B-4201-8869-1DFE9FA8AA4D}" type="presParOf" srcId="{6FA2C0A1-3E1A-4F96-A15D-1513D9DC2B0C}" destId="{5BE45CC4-AFCD-47DE-8DD7-A17087980678}" srcOrd="2" destOrd="0" presId="urn:microsoft.com/office/officeart/2005/8/layout/vList2"/>
    <dgm:cxn modelId="{A3F051A1-6378-467D-B9AD-CE66EC2516F9}" type="presParOf" srcId="{6FA2C0A1-3E1A-4F96-A15D-1513D9DC2B0C}" destId="{FAE9DCA1-9B21-41C9-9391-C756BA8E2F4C}"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775170-77F5-456F-AA04-DFCEAEE80B7F}">
      <dsp:nvSpPr>
        <dsp:cNvPr id="0" name=""/>
        <dsp:cNvSpPr/>
      </dsp:nvSpPr>
      <dsp:spPr>
        <a:xfrm>
          <a:off x="0" y="215223"/>
          <a:ext cx="6540499" cy="6311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t>Group Plus formulary</a:t>
          </a:r>
          <a:endParaRPr lang="en-US" sz="2400" b="1" kern="1200" dirty="0"/>
        </a:p>
      </dsp:txBody>
      <dsp:txXfrm>
        <a:off x="30811" y="246034"/>
        <a:ext cx="6478877" cy="569544"/>
      </dsp:txXfrm>
    </dsp:sp>
    <dsp:sp modelId="{6220747A-CDC1-40FB-BFF2-C592A92FD2D0}">
      <dsp:nvSpPr>
        <dsp:cNvPr id="0" name=""/>
        <dsp:cNvSpPr/>
      </dsp:nvSpPr>
      <dsp:spPr>
        <a:xfrm>
          <a:off x="0" y="847950"/>
          <a:ext cx="6540499" cy="1311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7661"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n-US" sz="2000" kern="1200" dirty="0" smtClean="0"/>
            <a:t>Open formulary – includes all prescription drugs approved by CMS</a:t>
          </a:r>
          <a:endParaRPr lang="en-US" sz="2000" kern="1200" dirty="0"/>
        </a:p>
        <a:p>
          <a:pPr marL="228600" lvl="1" indent="-228600" algn="l" defTabSz="889000">
            <a:lnSpc>
              <a:spcPct val="90000"/>
            </a:lnSpc>
            <a:spcBef>
              <a:spcPct val="0"/>
            </a:spcBef>
            <a:spcAft>
              <a:spcPct val="20000"/>
            </a:spcAft>
            <a:buChar char="••"/>
          </a:pPr>
          <a:r>
            <a:rPr lang="en-US" sz="2000" kern="1200" dirty="0" smtClean="0"/>
            <a:t>Most* generics are in Tier 1</a:t>
          </a:r>
        </a:p>
        <a:p>
          <a:pPr marL="228600" lvl="1" indent="-228600" algn="l" defTabSz="889000">
            <a:lnSpc>
              <a:spcPct val="90000"/>
            </a:lnSpc>
            <a:spcBef>
              <a:spcPct val="0"/>
            </a:spcBef>
            <a:spcAft>
              <a:spcPct val="20000"/>
            </a:spcAft>
            <a:buChar char="••"/>
          </a:pPr>
          <a:r>
            <a:rPr lang="en-US" sz="2000" kern="1200" dirty="0" smtClean="0"/>
            <a:t>*Certain high-cost generics can fall out of Tier 1</a:t>
          </a:r>
        </a:p>
      </dsp:txBody>
      <dsp:txXfrm>
        <a:off x="0" y="847950"/>
        <a:ext cx="6540499" cy="1311862"/>
      </dsp:txXfrm>
    </dsp:sp>
    <dsp:sp modelId="{5BE45CC4-AFCD-47DE-8DD7-A17087980678}">
      <dsp:nvSpPr>
        <dsp:cNvPr id="0" name=""/>
        <dsp:cNvSpPr/>
      </dsp:nvSpPr>
      <dsp:spPr>
        <a:xfrm>
          <a:off x="0" y="2199421"/>
          <a:ext cx="6540499" cy="6658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t>Four-tier design</a:t>
          </a:r>
          <a:endParaRPr lang="en-US" sz="2400" b="1" kern="1200" dirty="0"/>
        </a:p>
      </dsp:txBody>
      <dsp:txXfrm>
        <a:off x="32504" y="2231925"/>
        <a:ext cx="6475491" cy="600837"/>
      </dsp:txXfrm>
    </dsp:sp>
    <dsp:sp modelId="{FAE9DCA1-9B21-41C9-9391-C756BA8E2F4C}">
      <dsp:nvSpPr>
        <dsp:cNvPr id="0" name=""/>
        <dsp:cNvSpPr/>
      </dsp:nvSpPr>
      <dsp:spPr>
        <a:xfrm>
          <a:off x="0" y="2956281"/>
          <a:ext cx="6540499" cy="1379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7661"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n-US" sz="2000" kern="1200" dirty="0" smtClean="0"/>
            <a:t>Tier 1: Preferred generic</a:t>
          </a:r>
          <a:endParaRPr lang="en-US" sz="2000" kern="1200" dirty="0"/>
        </a:p>
        <a:p>
          <a:pPr marL="228600" lvl="1" indent="-228600" algn="l" defTabSz="889000" rtl="0">
            <a:lnSpc>
              <a:spcPct val="90000"/>
            </a:lnSpc>
            <a:spcBef>
              <a:spcPct val="0"/>
            </a:spcBef>
            <a:spcAft>
              <a:spcPct val="20000"/>
            </a:spcAft>
            <a:buChar char="••"/>
          </a:pPr>
          <a:r>
            <a:rPr lang="en-US" sz="2000" kern="1200" dirty="0" smtClean="0"/>
            <a:t>Tier 2: Preferred brand</a:t>
          </a:r>
          <a:endParaRPr lang="en-US" sz="2000" kern="1200" dirty="0"/>
        </a:p>
        <a:p>
          <a:pPr marL="228600" lvl="1" indent="-228600" algn="l" defTabSz="889000" rtl="0">
            <a:lnSpc>
              <a:spcPct val="90000"/>
            </a:lnSpc>
            <a:spcBef>
              <a:spcPct val="0"/>
            </a:spcBef>
            <a:spcAft>
              <a:spcPct val="20000"/>
            </a:spcAft>
            <a:buChar char="••"/>
          </a:pPr>
          <a:r>
            <a:rPr lang="en-US" sz="2000" kern="1200" dirty="0" smtClean="0"/>
            <a:t>Tier 3: Non-preferred brand </a:t>
          </a:r>
          <a:endParaRPr lang="en-US" sz="2000" kern="1200" dirty="0"/>
        </a:p>
        <a:p>
          <a:pPr marL="228600" lvl="1" indent="-228600" algn="l" defTabSz="889000" rtl="0">
            <a:lnSpc>
              <a:spcPct val="90000"/>
            </a:lnSpc>
            <a:spcBef>
              <a:spcPct val="0"/>
            </a:spcBef>
            <a:spcAft>
              <a:spcPct val="20000"/>
            </a:spcAft>
            <a:buChar char="••"/>
          </a:pPr>
          <a:r>
            <a:rPr lang="en-US" sz="2000" kern="1200" dirty="0" smtClean="0"/>
            <a:t>Tier 4: Specialty</a:t>
          </a:r>
          <a:endParaRPr lang="en-US" sz="2000" kern="1200" dirty="0"/>
        </a:p>
      </dsp:txBody>
      <dsp:txXfrm>
        <a:off x="0" y="2956281"/>
        <a:ext cx="6540499" cy="137913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5AD0C8-9C49-8749-A167-DAB92039931E}" type="datetimeFigureOut">
              <a:rPr lang="en-US" smtClean="0"/>
              <a:pPr/>
              <a:t>10/12/2014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CC9AD25-71A3-4E4F-8562-3FCCD3A649FE}" type="slidenum">
              <a:rPr lang="en-US" smtClean="0"/>
              <a:pPr/>
              <a:t>‹#›</a:t>
            </a:fld>
            <a:endParaRPr lang="en-US" dirty="0"/>
          </a:p>
        </p:txBody>
      </p:sp>
    </p:spTree>
    <p:extLst>
      <p:ext uri="{BB962C8B-B14F-4D97-AF65-F5344CB8AC3E}">
        <p14:creationId xmlns:p14="http://schemas.microsoft.com/office/powerpoint/2010/main" val="16602761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30B0BE-8322-DF4B-994A-D94195D6600B}" type="datetimeFigureOut">
              <a:rPr lang="en-US" smtClean="0"/>
              <a:pPr/>
              <a:t>10/12/2014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7126EE-B76F-0E47-9256-29FCB816EFE0}" type="slidenum">
              <a:rPr lang="en-US" smtClean="0"/>
              <a:pPr/>
              <a:t>‹#›</a:t>
            </a:fld>
            <a:endParaRPr lang="en-US" dirty="0"/>
          </a:p>
        </p:txBody>
      </p:sp>
    </p:spTree>
    <p:extLst>
      <p:ext uri="{BB962C8B-B14F-4D97-AF65-F5344CB8AC3E}">
        <p14:creationId xmlns:p14="http://schemas.microsoft.com/office/powerpoint/2010/main" val="335363419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7126EE-B76F-0E47-9256-29FCB816EFE0}" type="slidenum">
              <a:rPr lang="en-US" smtClean="0"/>
              <a:pPr/>
              <a:t>1</a:t>
            </a:fld>
            <a:endParaRPr lang="en-US" dirty="0"/>
          </a:p>
        </p:txBody>
      </p:sp>
    </p:spTree>
    <p:extLst>
      <p:ext uri="{BB962C8B-B14F-4D97-AF65-F5344CB8AC3E}">
        <p14:creationId xmlns:p14="http://schemas.microsoft.com/office/powerpoint/2010/main" val="1569755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ea typeface="ＭＳ Ｐゴシック" pitchFamily="-112" charset="-128"/>
              </a:rPr>
              <a:t>You can use any pharmacy you like. However, you’ll save money by using pharmacies that are in Humana’s network. And with nearly 65,000 pharmacy locations, you’re likely to find one in your area.</a:t>
            </a:r>
          </a:p>
          <a:p>
            <a:r>
              <a:rPr lang="en-US" dirty="0" smtClean="0">
                <a:latin typeface="Times New Roman" pitchFamily="18" charset="0"/>
                <a:ea typeface="ＭＳ Ｐゴシック" pitchFamily="-112" charset="-128"/>
              </a:rPr>
              <a:t>You can also save a considerable amount by using our mail-order pharmacy service. Other mail-order</a:t>
            </a:r>
            <a:r>
              <a:rPr lang="en-US" baseline="0" dirty="0" smtClean="0">
                <a:latin typeface="Times New Roman" pitchFamily="18" charset="0"/>
                <a:ea typeface="ＭＳ Ｐゴシック" pitchFamily="-112" charset="-128"/>
              </a:rPr>
              <a:t> pharmacies are available.</a:t>
            </a:r>
            <a:endParaRPr lang="en-US" b="1" i="1" dirty="0" smtClean="0">
              <a:latin typeface="Times New Roman" pitchFamily="18" charset="0"/>
              <a:ea typeface="ＭＳ Ｐゴシック" pitchFamily="-112" charset="-128"/>
            </a:endParaRPr>
          </a:p>
          <a:p>
            <a:pPr marL="0" indent="0">
              <a:buFont typeface="Arial" pitchFamily="34" charset="0"/>
              <a:buNone/>
            </a:pPr>
            <a:endParaRPr lang="en-US" b="1" dirty="0" smtClean="0">
              <a:latin typeface="Times New Roman" pitchFamily="18" charset="0"/>
              <a:ea typeface="ＭＳ Ｐゴシック" pitchFamily="-112" charset="-128"/>
            </a:endParaRPr>
          </a:p>
          <a:p>
            <a:endParaRPr lang="en-US" dirty="0" smtClean="0">
              <a:latin typeface="Times New Roman" pitchFamily="18" charset="0"/>
              <a:ea typeface="ＭＳ Ｐゴシック" pitchFamily="-112" charset="-128"/>
            </a:endParaRPr>
          </a:p>
          <a:p>
            <a:endParaRPr lang="en-US" b="1" i="1" dirty="0" smtClean="0">
              <a:latin typeface="Times New Roman" pitchFamily="18" charset="0"/>
              <a:ea typeface="ＭＳ Ｐゴシック" pitchFamily="-112" charset="-128"/>
            </a:endParaRPr>
          </a:p>
          <a:p>
            <a:endParaRPr lang="en-US" dirty="0" smtClean="0">
              <a:latin typeface="Times New Roman" pitchFamily="18" charset="0"/>
              <a:ea typeface="ＭＳ Ｐゴシック" pitchFamily="-112" charset="-128"/>
            </a:endParaRPr>
          </a:p>
          <a:p>
            <a:endParaRPr lang="en-US" dirty="0" smtClean="0">
              <a:latin typeface="Times New Roman" pitchFamily="18" charset="0"/>
              <a:ea typeface="ＭＳ Ｐゴシック" pitchFamily="-112" charset="-128"/>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sz="2400">
                <a:solidFill>
                  <a:schemeClr val="tx1"/>
                </a:solidFill>
                <a:latin typeface="Arial Unicode MS" pitchFamily="34" charset="-128"/>
                <a:ea typeface="ＭＳ Ｐゴシック" pitchFamily="-112" charset="-128"/>
              </a:defRPr>
            </a:lvl1pPr>
            <a:lvl2pPr marL="742950" indent="-285750" defTabSz="901700">
              <a:defRPr sz="2400">
                <a:solidFill>
                  <a:schemeClr val="tx1"/>
                </a:solidFill>
                <a:latin typeface="Arial Unicode MS" pitchFamily="34" charset="-128"/>
                <a:ea typeface="ＭＳ Ｐゴシック" pitchFamily="-112" charset="-128"/>
              </a:defRPr>
            </a:lvl2pPr>
            <a:lvl3pPr marL="1143000" indent="-228600" defTabSz="901700">
              <a:defRPr sz="2400">
                <a:solidFill>
                  <a:schemeClr val="tx1"/>
                </a:solidFill>
                <a:latin typeface="Arial Unicode MS" pitchFamily="34" charset="-128"/>
                <a:ea typeface="ＭＳ Ｐゴシック" pitchFamily="-112" charset="-128"/>
              </a:defRPr>
            </a:lvl3pPr>
            <a:lvl4pPr marL="1600200" indent="-228600" defTabSz="901700">
              <a:defRPr sz="2400">
                <a:solidFill>
                  <a:schemeClr val="tx1"/>
                </a:solidFill>
                <a:latin typeface="Arial Unicode MS" pitchFamily="34" charset="-128"/>
                <a:ea typeface="ＭＳ Ｐゴシック" pitchFamily="-112" charset="-128"/>
              </a:defRPr>
            </a:lvl4pPr>
            <a:lvl5pPr marL="2057400" indent="-228600" defTabSz="901700">
              <a:defRPr sz="2400">
                <a:solidFill>
                  <a:schemeClr val="tx1"/>
                </a:solidFill>
                <a:latin typeface="Arial Unicode MS" pitchFamily="34" charset="-128"/>
                <a:ea typeface="ＭＳ Ｐゴシック" pitchFamily="-112" charset="-128"/>
              </a:defRPr>
            </a:lvl5pPr>
            <a:lvl6pPr marL="25146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6pPr>
            <a:lvl7pPr marL="29718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7pPr>
            <a:lvl8pPr marL="34290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8pPr>
            <a:lvl9pPr marL="38862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9pPr>
          </a:lstStyle>
          <a:p>
            <a:fld id="{C565E6B2-D0D5-4A5D-BCC9-B397FDBD9820}" type="slidenum">
              <a:rPr lang="en-US" sz="1200" smtClean="0">
                <a:solidFill>
                  <a:prstClr val="black"/>
                </a:solidFill>
                <a:latin typeface="Times New Roman" pitchFamily="18" charset="0"/>
              </a:rPr>
              <a:pPr/>
              <a:t>10</a:t>
            </a:fld>
            <a:endParaRPr lang="en-US" sz="1200" dirty="0" smtClean="0">
              <a:solidFill>
                <a:prstClr val="black"/>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69988" y="679450"/>
            <a:ext cx="4532312" cy="3398838"/>
          </a:xfrm>
          <a:ln/>
        </p:spPr>
      </p:sp>
      <p:sp>
        <p:nvSpPr>
          <p:cNvPr id="67587" name="Rectangle 3"/>
          <p:cNvSpPr>
            <a:spLocks noGrp="1" noChangeArrowheads="1"/>
          </p:cNvSpPr>
          <p:nvPr>
            <p:ph type="body" idx="1"/>
          </p:nvPr>
        </p:nvSpPr>
        <p:spPr>
          <a:xfrm>
            <a:off x="893763" y="4379913"/>
            <a:ext cx="5075237" cy="407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i="1" dirty="0" smtClean="0">
              <a:latin typeface="Times New Roman" pitchFamily="18" charset="0"/>
              <a:ea typeface="ＭＳ Ｐゴシック" pitchFamily="-112" charset="-128"/>
            </a:endParaRPr>
          </a:p>
          <a:p>
            <a:endParaRPr lang="en-US" dirty="0" smtClean="0">
              <a:latin typeface="Times New Roman" pitchFamily="18" charset="0"/>
              <a:ea typeface="ＭＳ Ｐゴシック" pitchFamily="-112"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imes New Roman" pitchFamily="18" charset="0"/>
                <a:ea typeface="ＭＳ Ｐゴシック" pitchFamily="-112" charset="-128"/>
                <a:cs typeface="+mn-cs"/>
              </a:rPr>
              <a:t>The Group Plus Formulary is an open formulary. An open formulary will cover all Medicare approved drugs.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Times New Roman" pitchFamily="18" charset="0"/>
              <a:ea typeface="ＭＳ Ｐゴシック" pitchFamily="-112"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1A1812"/>
                </a:solidFill>
                <a:effectLst/>
                <a:uLnTx/>
                <a:uFillTx/>
                <a:latin typeface="+mn-lt"/>
                <a:ea typeface="+mn-ea"/>
                <a:cs typeface="+mn-cs"/>
              </a:rPr>
              <a:t>Some covered drugs may have additional requirements or limits on coverage. These requirements and limits may include: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1A1812"/>
                </a:solidFill>
                <a:effectLst/>
                <a:uLnTx/>
                <a:uFillTx/>
                <a:latin typeface="+mn-lt"/>
                <a:ea typeface="+mn-ea"/>
                <a:cs typeface="+mn-cs"/>
              </a:rPr>
              <a:t>Prior Authorization (PA): </a:t>
            </a:r>
            <a:r>
              <a:rPr kumimoji="0" lang="en-US" sz="1800" b="0" i="0" u="none" strike="noStrike" kern="1200" cap="none" spc="0" normalizeH="0" baseline="0" noProof="0" dirty="0" smtClean="0">
                <a:ln>
                  <a:noFill/>
                </a:ln>
                <a:solidFill>
                  <a:srgbClr val="1A1812"/>
                </a:solidFill>
                <a:effectLst/>
                <a:uLnTx/>
                <a:uFillTx/>
                <a:latin typeface="+mn-lt"/>
                <a:ea typeface="+mn-ea"/>
                <a:cs typeface="+mn-cs"/>
              </a:rPr>
              <a:t>The Humana Medicare Employer Plan requires you or your doctor to get prior authorization for certain drugs. This means that you will need to get approval from the Humana Medicare Employer Plan before you fill your prescriptions. If you don't get approval, the Humana Medicare Employer Plan may not cover the drug.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1A1812"/>
                </a:solidFill>
                <a:effectLst/>
                <a:uLnTx/>
                <a:uFillTx/>
                <a:latin typeface="+mn-lt"/>
                <a:ea typeface="+mn-ea"/>
                <a:cs typeface="+mn-cs"/>
              </a:rPr>
              <a:t>Quantity Limits (QL): </a:t>
            </a:r>
            <a:r>
              <a:rPr kumimoji="0" lang="en-US" sz="1800" b="0" i="0" u="none" strike="noStrike" kern="1200" cap="none" spc="0" normalizeH="0" baseline="0" noProof="0" dirty="0" smtClean="0">
                <a:ln>
                  <a:noFill/>
                </a:ln>
                <a:solidFill>
                  <a:srgbClr val="1A1812"/>
                </a:solidFill>
                <a:effectLst/>
                <a:uLnTx/>
                <a:uFillTx/>
                <a:latin typeface="+mn-lt"/>
                <a:ea typeface="+mn-ea"/>
                <a:cs typeface="+mn-cs"/>
              </a:rPr>
              <a:t>For certain drugs, the Humana Medicare Employer Plan limits the amount of the drug that we'll cover. The Humana Medicare Employer Plan might limit how many refills you can get, or how much of a drug you can get each time you fill your prescription. For example, if it is normally considered safe to take only one pill per day for a certain drug, we may limit coverage for your prescription to no more than one pill per day. Specialty drugs are limited to a 30-day supply regardless of tier placement.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1A1812"/>
                </a:solidFill>
                <a:effectLst/>
                <a:uLnTx/>
                <a:uFillTx/>
                <a:latin typeface="+mn-lt"/>
                <a:ea typeface="+mn-ea"/>
                <a:cs typeface="+mn-cs"/>
              </a:rPr>
              <a:t>Step Therapy (ST): </a:t>
            </a:r>
            <a:r>
              <a:rPr kumimoji="0" lang="en-US" sz="1800" b="0" i="0" u="none" strike="noStrike" kern="1200" cap="none" spc="0" normalizeH="0" baseline="0" noProof="0" dirty="0" smtClean="0">
                <a:ln>
                  <a:noFill/>
                </a:ln>
                <a:solidFill>
                  <a:srgbClr val="1A1812"/>
                </a:solidFill>
                <a:effectLst/>
                <a:uLnTx/>
                <a:uFillTx/>
                <a:latin typeface="+mn-lt"/>
                <a:ea typeface="+mn-ea"/>
                <a:cs typeface="+mn-cs"/>
              </a:rPr>
              <a:t>In some cases, the Humana Medicare Employer Plan requires you to first try certain drugs to treat your medical condition before we'll cover another drug for that condition. For example, if Drug A and Drug B both treat your medical condition, the Humana Medicare Employer Plan may not cover Drug B unless you try Drug A first. If Drug A does not work for you, the Humana Medicare Employer Plan will then cover Drug B. Part B versus Part D (B vs D): Some drugs may be covered under Medicare Part B or Part D depending upon the circumstances. Information may need to be submitted describing the use and the place where you receive and take the drug so we can make the determination.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1A1812"/>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1A1812"/>
                </a:solidFill>
                <a:effectLst/>
                <a:uLnTx/>
                <a:uFillTx/>
                <a:latin typeface="+mn-lt"/>
                <a:ea typeface="+mn-ea"/>
                <a:cs typeface="+mn-cs"/>
              </a:rPr>
              <a:t>For drugs that need prior authorization or step therapy or that fall outside of the noted quantity limits, your doctor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1A1812"/>
                </a:solidFill>
                <a:effectLst/>
                <a:uLnTx/>
                <a:uFillTx/>
                <a:latin typeface="+mn-lt"/>
                <a:ea typeface="+mn-ea"/>
                <a:cs typeface="+mn-cs"/>
              </a:rPr>
              <a:t>can fax information about those drugs to the Humana Medicare Employer Plan at 1-877-486-2621.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Times New Roman" pitchFamily="18" charset="0"/>
              <a:ea typeface="ＭＳ Ｐゴシック" pitchFamily="-112" charset="-128"/>
              <a:cs typeface="+mn-cs"/>
            </a:endParaRPr>
          </a:p>
        </p:txBody>
      </p:sp>
      <p:sp>
        <p:nvSpPr>
          <p:cNvPr id="727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sz="2400">
                <a:solidFill>
                  <a:schemeClr val="tx1"/>
                </a:solidFill>
                <a:latin typeface="Arial Unicode MS" pitchFamily="34" charset="-128"/>
                <a:ea typeface="ＭＳ Ｐゴシック" pitchFamily="-112" charset="-128"/>
              </a:defRPr>
            </a:lvl1pPr>
            <a:lvl2pPr marL="742950" indent="-285750" defTabSz="901700">
              <a:defRPr sz="2400">
                <a:solidFill>
                  <a:schemeClr val="tx1"/>
                </a:solidFill>
                <a:latin typeface="Arial Unicode MS" pitchFamily="34" charset="-128"/>
                <a:ea typeface="ＭＳ Ｐゴシック" pitchFamily="-112" charset="-128"/>
              </a:defRPr>
            </a:lvl2pPr>
            <a:lvl3pPr marL="1143000" indent="-228600" defTabSz="901700">
              <a:defRPr sz="2400">
                <a:solidFill>
                  <a:schemeClr val="tx1"/>
                </a:solidFill>
                <a:latin typeface="Arial Unicode MS" pitchFamily="34" charset="-128"/>
                <a:ea typeface="ＭＳ Ｐゴシック" pitchFamily="-112" charset="-128"/>
              </a:defRPr>
            </a:lvl3pPr>
            <a:lvl4pPr marL="1600200" indent="-228600" defTabSz="901700">
              <a:defRPr sz="2400">
                <a:solidFill>
                  <a:schemeClr val="tx1"/>
                </a:solidFill>
                <a:latin typeface="Arial Unicode MS" pitchFamily="34" charset="-128"/>
                <a:ea typeface="ＭＳ Ｐゴシック" pitchFamily="-112" charset="-128"/>
              </a:defRPr>
            </a:lvl4pPr>
            <a:lvl5pPr marL="2057400" indent="-228600" defTabSz="901700">
              <a:defRPr sz="2400">
                <a:solidFill>
                  <a:schemeClr val="tx1"/>
                </a:solidFill>
                <a:latin typeface="Arial Unicode MS" pitchFamily="34" charset="-128"/>
                <a:ea typeface="ＭＳ Ｐゴシック" pitchFamily="-112" charset="-128"/>
              </a:defRPr>
            </a:lvl5pPr>
            <a:lvl6pPr marL="25146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6pPr>
            <a:lvl7pPr marL="29718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7pPr>
            <a:lvl8pPr marL="34290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8pPr>
            <a:lvl9pPr marL="38862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9pPr>
          </a:lstStyle>
          <a:p>
            <a:fld id="{EBFFFE57-C825-4296-914C-2C1D0F007EE0}" type="slidenum">
              <a:rPr lang="en-US" sz="1200" smtClean="0">
                <a:solidFill>
                  <a:prstClr val="black"/>
                </a:solidFill>
                <a:latin typeface="Times New Roman" pitchFamily="18" charset="0"/>
              </a:rPr>
              <a:pPr/>
              <a:t>12</a:t>
            </a:fld>
            <a:endParaRPr lang="en-US" sz="1200" dirty="0" smtClean="0">
              <a:solidFill>
                <a:prstClr val="black"/>
              </a:solidFill>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spcBef>
                <a:spcPts val="0"/>
              </a:spcBef>
              <a:spcAft>
                <a:spcPts val="0"/>
              </a:spcAft>
              <a:buFont typeface="+mj-lt"/>
              <a:buNone/>
            </a:pPr>
            <a:r>
              <a:rPr lang="en-US" sz="1200" dirty="0" smtClean="0">
                <a:solidFill>
                  <a:srgbClr val="1F497D"/>
                </a:solidFill>
                <a:effectLst/>
                <a:latin typeface="Arial"/>
                <a:ea typeface="Calibri"/>
              </a:rPr>
              <a:t>With RightSource, one of Humana's mail-order pharmacies that offer preferred cost-sharing, you’ll receive up to a three month supply of your medication mailed directly to your home. Simply mail in your prescriptions, or your doctor can call in or fax your order. RightSource will help you remember your refills with timely reminders by phone and e-mail. 90-day supplies of your medications mailed to you may save you money on some medications as well as trips to the pharmacy. Some specialty drugs are only available in a 30 day supply from mail-order. Two RightSource pharmacists review each new prescription for your safety. You should get your new prescription by mail in 14 days after RightSource has all the necessary information. Your refill should arrive within seven days. It may take longer if RightSource has to call you or your healthcare provider with questions about the order. You can call RightSource at 1-855-297-7117 (TTY: 711) if your mail-order Rx does not arrive within the estimated time frame. Visit RightSourceRx.com for more information. </a:t>
            </a:r>
          </a:p>
          <a:p>
            <a:pPr>
              <a:spcBef>
                <a:spcPct val="0"/>
              </a:spcBef>
            </a:pPr>
            <a:endParaRPr lang="en-US" dirty="0" smtClean="0">
              <a:solidFill>
                <a:srgbClr val="000000"/>
              </a:solidFill>
              <a:latin typeface="Times New Roman" pitchFamily="18" charset="0"/>
              <a:ea typeface="ＭＳ Ｐゴシック" pitchFamily="-112" charset="-128"/>
            </a:endParaRPr>
          </a:p>
          <a:p>
            <a:endParaRPr lang="en-US" b="1" dirty="0" smtClean="0">
              <a:latin typeface="Times New Roman" pitchFamily="18" charset="0"/>
              <a:ea typeface="ＭＳ Ｐゴシック" pitchFamily="-112" charset="-128"/>
            </a:endParaRPr>
          </a:p>
          <a:p>
            <a:endParaRPr lang="en-US" b="1" dirty="0" smtClean="0">
              <a:latin typeface="Times New Roman" pitchFamily="18" charset="0"/>
              <a:ea typeface="ＭＳ Ｐゴシック" pitchFamily="-112" charset="-128"/>
            </a:endParaRPr>
          </a:p>
          <a:p>
            <a:pPr>
              <a:spcBef>
                <a:spcPct val="0"/>
              </a:spcBef>
            </a:pPr>
            <a:endParaRPr lang="en-US" dirty="0" smtClean="0">
              <a:solidFill>
                <a:srgbClr val="000000"/>
              </a:solidFill>
              <a:latin typeface="Times New Roman" pitchFamily="18" charset="0"/>
              <a:ea typeface="ＭＳ Ｐゴシック" pitchFamily="-112" charset="-128"/>
            </a:endParaRPr>
          </a:p>
          <a:p>
            <a:endParaRPr lang="en-US" dirty="0" smtClean="0">
              <a:latin typeface="Times New Roman" pitchFamily="18" charset="0"/>
              <a:ea typeface="ＭＳ Ｐゴシック" pitchFamily="-112" charset="-128"/>
            </a:endParaRPr>
          </a:p>
          <a:p>
            <a:endParaRPr lang="en-US" dirty="0" smtClean="0">
              <a:latin typeface="Times New Roman" pitchFamily="18" charset="0"/>
              <a:ea typeface="ＭＳ Ｐゴシック" pitchFamily="-112" charset="-128"/>
            </a:endParaRPr>
          </a:p>
          <a:p>
            <a:pPr>
              <a:spcBef>
                <a:spcPct val="0"/>
              </a:spcBef>
            </a:pPr>
            <a:endParaRPr lang="en-US" b="1" dirty="0" smtClean="0">
              <a:solidFill>
                <a:srgbClr val="000000"/>
              </a:solidFill>
              <a:latin typeface="Times New Roman" pitchFamily="18" charset="0"/>
              <a:ea typeface="ＭＳ Ｐゴシック" pitchFamily="-112" charset="-128"/>
            </a:endParaRPr>
          </a:p>
          <a:p>
            <a:pPr>
              <a:spcBef>
                <a:spcPct val="0"/>
              </a:spcBef>
            </a:pPr>
            <a:endParaRPr lang="en-US" b="1" dirty="0" smtClean="0">
              <a:solidFill>
                <a:srgbClr val="000000"/>
              </a:solidFill>
              <a:latin typeface="Times New Roman" pitchFamily="18" charset="0"/>
              <a:ea typeface="ＭＳ Ｐゴシック" pitchFamily="-112" charset="-128"/>
            </a:endParaRPr>
          </a:p>
          <a:p>
            <a:pPr>
              <a:spcBef>
                <a:spcPct val="0"/>
              </a:spcBef>
            </a:pPr>
            <a:endParaRPr lang="en-US" b="1" dirty="0" smtClean="0">
              <a:solidFill>
                <a:srgbClr val="000000"/>
              </a:solidFill>
              <a:latin typeface="Times New Roman" pitchFamily="18" charset="0"/>
              <a:ea typeface="ＭＳ Ｐゴシック" pitchFamily="-112" charset="-128"/>
            </a:endParaRPr>
          </a:p>
          <a:p>
            <a:pPr>
              <a:spcBef>
                <a:spcPct val="0"/>
              </a:spcBef>
            </a:pPr>
            <a:endParaRPr lang="en-US" b="1" dirty="0" smtClean="0">
              <a:solidFill>
                <a:srgbClr val="000000"/>
              </a:solidFill>
              <a:latin typeface="Times New Roman" pitchFamily="18" charset="0"/>
              <a:ea typeface="ＭＳ Ｐゴシック" pitchFamily="-112" charset="-128"/>
            </a:endParaRPr>
          </a:p>
          <a:p>
            <a:pPr>
              <a:spcBef>
                <a:spcPct val="0"/>
              </a:spcBef>
            </a:pPr>
            <a:endParaRPr lang="en-US" b="1" dirty="0" smtClean="0">
              <a:solidFill>
                <a:srgbClr val="000000"/>
              </a:solidFill>
              <a:latin typeface="Times New Roman" pitchFamily="18" charset="0"/>
              <a:ea typeface="ＭＳ Ｐゴシック" pitchFamily="-112" charset="-128"/>
            </a:endParaRPr>
          </a:p>
          <a:p>
            <a:pPr>
              <a:spcBef>
                <a:spcPct val="0"/>
              </a:spcBef>
            </a:pPr>
            <a:endParaRPr lang="en-US" b="1" dirty="0" smtClean="0">
              <a:solidFill>
                <a:srgbClr val="000000"/>
              </a:solidFill>
              <a:latin typeface="Times New Roman" pitchFamily="18" charset="0"/>
              <a:ea typeface="ＭＳ Ｐゴシック" pitchFamily="-112" charset="-128"/>
            </a:endParaRPr>
          </a:p>
          <a:p>
            <a:pPr>
              <a:spcBef>
                <a:spcPct val="0"/>
              </a:spcBef>
            </a:pPr>
            <a:endParaRPr lang="en-US" b="1" dirty="0" smtClean="0">
              <a:solidFill>
                <a:srgbClr val="000000"/>
              </a:solidFill>
              <a:latin typeface="Times New Roman" pitchFamily="18" charset="0"/>
              <a:ea typeface="ＭＳ Ｐゴシック" pitchFamily="-112" charset="-128"/>
            </a:endParaRPr>
          </a:p>
          <a:p>
            <a:pPr>
              <a:spcBef>
                <a:spcPct val="0"/>
              </a:spcBef>
            </a:pPr>
            <a:endParaRPr lang="en-US" b="1" dirty="0" smtClean="0">
              <a:solidFill>
                <a:srgbClr val="000000"/>
              </a:solidFill>
              <a:latin typeface="Times New Roman" pitchFamily="18" charset="0"/>
              <a:ea typeface="ＭＳ Ｐゴシック" pitchFamily="-112" charset="-128"/>
            </a:endParaRPr>
          </a:p>
          <a:p>
            <a:pPr>
              <a:spcBef>
                <a:spcPct val="0"/>
              </a:spcBef>
            </a:pPr>
            <a:endParaRPr lang="en-US" b="1" dirty="0" smtClean="0">
              <a:solidFill>
                <a:srgbClr val="000000"/>
              </a:solidFill>
              <a:latin typeface="Times New Roman" pitchFamily="18" charset="0"/>
              <a:ea typeface="ＭＳ Ｐゴシック" pitchFamily="-112" charset="-128"/>
            </a:endParaRPr>
          </a:p>
          <a:p>
            <a:pPr>
              <a:spcBef>
                <a:spcPct val="0"/>
              </a:spcBef>
            </a:pPr>
            <a:endParaRPr lang="en-US" b="1" dirty="0" smtClean="0">
              <a:solidFill>
                <a:srgbClr val="000000"/>
              </a:solidFill>
              <a:latin typeface="Times New Roman" pitchFamily="18" charset="0"/>
              <a:ea typeface="ＭＳ Ｐゴシック" pitchFamily="-112" charset="-128"/>
            </a:endParaRPr>
          </a:p>
          <a:p>
            <a:pPr>
              <a:spcBef>
                <a:spcPct val="0"/>
              </a:spcBef>
            </a:pPr>
            <a:endParaRPr lang="en-US" b="1" dirty="0" smtClean="0">
              <a:solidFill>
                <a:srgbClr val="000000"/>
              </a:solidFill>
              <a:latin typeface="Times New Roman" pitchFamily="18" charset="0"/>
              <a:ea typeface="ＭＳ Ｐゴシック" pitchFamily="-112" charset="-128"/>
            </a:endParaRPr>
          </a:p>
          <a:p>
            <a:endParaRPr lang="en-US" dirty="0" smtClean="0">
              <a:latin typeface="Times New Roman" pitchFamily="18" charset="0"/>
              <a:ea typeface="ＭＳ Ｐゴシック" pitchFamily="-112" charset="-128"/>
            </a:endParaRPr>
          </a:p>
        </p:txBody>
      </p:sp>
      <p:sp>
        <p:nvSpPr>
          <p:cNvPr id="706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sz="2400">
                <a:solidFill>
                  <a:schemeClr val="tx1"/>
                </a:solidFill>
                <a:latin typeface="Arial Unicode MS" pitchFamily="34" charset="-128"/>
                <a:ea typeface="ＭＳ Ｐゴシック" pitchFamily="-112" charset="-128"/>
              </a:defRPr>
            </a:lvl1pPr>
            <a:lvl2pPr marL="742950" indent="-285750" defTabSz="901700">
              <a:defRPr sz="2400">
                <a:solidFill>
                  <a:schemeClr val="tx1"/>
                </a:solidFill>
                <a:latin typeface="Arial Unicode MS" pitchFamily="34" charset="-128"/>
                <a:ea typeface="ＭＳ Ｐゴシック" pitchFamily="-112" charset="-128"/>
              </a:defRPr>
            </a:lvl2pPr>
            <a:lvl3pPr marL="1143000" indent="-228600" defTabSz="901700">
              <a:defRPr sz="2400">
                <a:solidFill>
                  <a:schemeClr val="tx1"/>
                </a:solidFill>
                <a:latin typeface="Arial Unicode MS" pitchFamily="34" charset="-128"/>
                <a:ea typeface="ＭＳ Ｐゴシック" pitchFamily="-112" charset="-128"/>
              </a:defRPr>
            </a:lvl3pPr>
            <a:lvl4pPr marL="1600200" indent="-228600" defTabSz="901700">
              <a:defRPr sz="2400">
                <a:solidFill>
                  <a:schemeClr val="tx1"/>
                </a:solidFill>
                <a:latin typeface="Arial Unicode MS" pitchFamily="34" charset="-128"/>
                <a:ea typeface="ＭＳ Ｐゴシック" pitchFamily="-112" charset="-128"/>
              </a:defRPr>
            </a:lvl4pPr>
            <a:lvl5pPr marL="2057400" indent="-228600" defTabSz="901700">
              <a:defRPr sz="2400">
                <a:solidFill>
                  <a:schemeClr val="tx1"/>
                </a:solidFill>
                <a:latin typeface="Arial Unicode MS" pitchFamily="34" charset="-128"/>
                <a:ea typeface="ＭＳ Ｐゴシック" pitchFamily="-112" charset="-128"/>
              </a:defRPr>
            </a:lvl5pPr>
            <a:lvl6pPr marL="25146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6pPr>
            <a:lvl7pPr marL="29718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7pPr>
            <a:lvl8pPr marL="34290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8pPr>
            <a:lvl9pPr marL="38862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9pPr>
          </a:lstStyle>
          <a:p>
            <a:fld id="{185E1280-232C-49F7-B43F-B12C0482876B}" type="slidenum">
              <a:rPr lang="en-US" sz="1200" smtClean="0">
                <a:solidFill>
                  <a:prstClr val="black"/>
                </a:solidFill>
                <a:latin typeface="Times New Roman" pitchFamily="18" charset="0"/>
              </a:rPr>
              <a:pPr/>
              <a:t>13</a:t>
            </a:fld>
            <a:endParaRPr lang="en-US" sz="1200" dirty="0" smtClean="0">
              <a:solidFill>
                <a:prstClr val="black"/>
              </a:solidFill>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ct val="0"/>
              </a:spcBef>
              <a:spcAft>
                <a:spcPts val="0"/>
              </a:spcAft>
              <a:buClrTx/>
              <a:buSzTx/>
              <a:buFont typeface="Arial" pitchFamily="34" charset="0"/>
              <a:buNone/>
              <a:tabLst/>
              <a:defRPr/>
            </a:pPr>
            <a:endParaRPr kumimoji="0" lang="en-US" sz="1200" b="0" i="0" u="none" strike="noStrike" kern="1200" cap="none" spc="0" normalizeH="0" baseline="0" noProof="0" dirty="0" smtClean="0">
              <a:ln>
                <a:noFill/>
              </a:ln>
              <a:solidFill>
                <a:srgbClr val="000000"/>
              </a:solidFill>
              <a:effectLst/>
              <a:uLnTx/>
              <a:uFillTx/>
              <a:latin typeface="Times New Roman" pitchFamily="18" charset="0"/>
              <a:ea typeface="ＭＳ Ｐゴシック" pitchFamily="-112" charset="-128"/>
              <a:cs typeface="+mn-cs"/>
            </a:endParaRPr>
          </a:p>
          <a:p>
            <a:pPr marL="228600" indent="-228600">
              <a:spcBef>
                <a:spcPct val="0"/>
              </a:spcBef>
              <a:buFont typeface="Arial" pitchFamily="34" charset="0"/>
              <a:buChar char="•"/>
            </a:pPr>
            <a:endParaRPr lang="en-US" dirty="0" smtClean="0">
              <a:solidFill>
                <a:srgbClr val="000000"/>
              </a:solidFill>
              <a:latin typeface="Times New Roman" pitchFamily="18" charset="0"/>
              <a:ea typeface="ＭＳ Ｐゴシック" pitchFamily="-112" charset="-128"/>
            </a:endParaRPr>
          </a:p>
          <a:p>
            <a:endParaRPr lang="en-US" b="1" i="1" dirty="0" smtClean="0">
              <a:latin typeface="Times New Roman" pitchFamily="18" charset="0"/>
              <a:ea typeface="ＭＳ Ｐゴシック" pitchFamily="-112" charset="-128"/>
            </a:endParaRPr>
          </a:p>
          <a:p>
            <a:endParaRPr lang="en-US" dirty="0" smtClean="0">
              <a:latin typeface="Times New Roman" pitchFamily="18" charset="0"/>
              <a:ea typeface="ＭＳ Ｐゴシック" pitchFamily="-112" charset="-128"/>
            </a:endParaRPr>
          </a:p>
        </p:txBody>
      </p:sp>
      <p:sp>
        <p:nvSpPr>
          <p:cNvPr id="716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sz="2400">
                <a:solidFill>
                  <a:schemeClr val="tx1"/>
                </a:solidFill>
                <a:latin typeface="Arial Unicode MS" pitchFamily="34" charset="-128"/>
                <a:ea typeface="ＭＳ Ｐゴシック" pitchFamily="-112" charset="-128"/>
              </a:defRPr>
            </a:lvl1pPr>
            <a:lvl2pPr marL="742950" indent="-285750" defTabSz="901700">
              <a:defRPr sz="2400">
                <a:solidFill>
                  <a:schemeClr val="tx1"/>
                </a:solidFill>
                <a:latin typeface="Arial Unicode MS" pitchFamily="34" charset="-128"/>
                <a:ea typeface="ＭＳ Ｐゴシック" pitchFamily="-112" charset="-128"/>
              </a:defRPr>
            </a:lvl2pPr>
            <a:lvl3pPr marL="1143000" indent="-228600" defTabSz="901700">
              <a:defRPr sz="2400">
                <a:solidFill>
                  <a:schemeClr val="tx1"/>
                </a:solidFill>
                <a:latin typeface="Arial Unicode MS" pitchFamily="34" charset="-128"/>
                <a:ea typeface="ＭＳ Ｐゴシック" pitchFamily="-112" charset="-128"/>
              </a:defRPr>
            </a:lvl3pPr>
            <a:lvl4pPr marL="1600200" indent="-228600" defTabSz="901700">
              <a:defRPr sz="2400">
                <a:solidFill>
                  <a:schemeClr val="tx1"/>
                </a:solidFill>
                <a:latin typeface="Arial Unicode MS" pitchFamily="34" charset="-128"/>
                <a:ea typeface="ＭＳ Ｐゴシック" pitchFamily="-112" charset="-128"/>
              </a:defRPr>
            </a:lvl4pPr>
            <a:lvl5pPr marL="2057400" indent="-228600" defTabSz="901700">
              <a:defRPr sz="2400">
                <a:solidFill>
                  <a:schemeClr val="tx1"/>
                </a:solidFill>
                <a:latin typeface="Arial Unicode MS" pitchFamily="34" charset="-128"/>
                <a:ea typeface="ＭＳ Ｐゴシック" pitchFamily="-112" charset="-128"/>
              </a:defRPr>
            </a:lvl5pPr>
            <a:lvl6pPr marL="25146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6pPr>
            <a:lvl7pPr marL="29718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7pPr>
            <a:lvl8pPr marL="34290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8pPr>
            <a:lvl9pPr marL="38862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9pPr>
          </a:lstStyle>
          <a:p>
            <a:fld id="{744CFCF2-A363-4AFB-B429-184A64188CF8}" type="slidenum">
              <a:rPr lang="en-US" sz="1200" smtClean="0">
                <a:solidFill>
                  <a:prstClr val="black"/>
                </a:solidFill>
                <a:latin typeface="Times New Roman" pitchFamily="18" charset="0"/>
              </a:rPr>
              <a:pPr/>
              <a:t>14</a:t>
            </a:fld>
            <a:endParaRPr lang="en-US" sz="1200" dirty="0" smtClean="0">
              <a:solidFill>
                <a:prstClr val="black"/>
              </a:solidFill>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spcBef>
                <a:spcPts val="0"/>
              </a:spcBef>
              <a:spcAft>
                <a:spcPts val="0"/>
              </a:spcAft>
            </a:pPr>
            <a:r>
              <a:rPr lang="en-US" sz="1600" dirty="0" smtClean="0">
                <a:solidFill>
                  <a:srgbClr val="000000"/>
                </a:solidFill>
                <a:effectLst/>
                <a:latin typeface="+mn-lt"/>
                <a:ea typeface="Calibri"/>
              </a:rPr>
              <a:t>Humana Active Outlook® - A lifestyle enrichment</a:t>
            </a:r>
            <a:r>
              <a:rPr lang="en-US" sz="1600" baseline="0" dirty="0" smtClean="0">
                <a:solidFill>
                  <a:srgbClr val="000000"/>
                </a:solidFill>
                <a:effectLst/>
                <a:latin typeface="+mn-lt"/>
                <a:ea typeface="Calibri"/>
              </a:rPr>
              <a:t> </a:t>
            </a:r>
            <a:r>
              <a:rPr lang="en-US" sz="1600" dirty="0" smtClean="0">
                <a:solidFill>
                  <a:srgbClr val="000000"/>
                </a:solidFill>
                <a:effectLst/>
                <a:latin typeface="+mn-lt"/>
                <a:ea typeface="Calibri"/>
              </a:rPr>
              <a:t>program to help our members live better lives.</a:t>
            </a:r>
            <a:r>
              <a:rPr lang="en-US" sz="1600" baseline="0" dirty="0" smtClean="0">
                <a:solidFill>
                  <a:srgbClr val="000000"/>
                </a:solidFill>
                <a:effectLst/>
                <a:latin typeface="+mn-lt"/>
                <a:ea typeface="Calibri"/>
              </a:rPr>
              <a:t> </a:t>
            </a:r>
            <a:r>
              <a:rPr lang="en-US" sz="1600" dirty="0" smtClean="0">
                <a:solidFill>
                  <a:srgbClr val="000000"/>
                </a:solidFill>
                <a:effectLst/>
                <a:latin typeface="+mn-lt"/>
                <a:ea typeface="Calibri"/>
              </a:rPr>
              <a:t>You’ll get health and wellness information through</a:t>
            </a:r>
          </a:p>
          <a:p>
            <a:pPr marL="0" marR="0">
              <a:spcBef>
                <a:spcPts val="0"/>
              </a:spcBef>
              <a:spcAft>
                <a:spcPts val="0"/>
              </a:spcAft>
            </a:pPr>
            <a:r>
              <a:rPr lang="en-US" sz="1600" dirty="0" smtClean="0">
                <a:solidFill>
                  <a:srgbClr val="000000"/>
                </a:solidFill>
                <a:effectLst/>
                <a:latin typeface="+mn-lt"/>
                <a:ea typeface="Calibri"/>
              </a:rPr>
              <a:t>the mail and online. You’ll also get individual</a:t>
            </a:r>
            <a:r>
              <a:rPr lang="en-US" sz="1600" baseline="0" dirty="0" smtClean="0">
                <a:solidFill>
                  <a:srgbClr val="000000"/>
                </a:solidFill>
                <a:effectLst/>
                <a:latin typeface="+mn-lt"/>
                <a:ea typeface="Calibri"/>
              </a:rPr>
              <a:t> </a:t>
            </a:r>
            <a:r>
              <a:rPr lang="en-US" sz="1600" dirty="0" smtClean="0">
                <a:solidFill>
                  <a:srgbClr val="000000"/>
                </a:solidFill>
                <a:effectLst/>
                <a:latin typeface="+mn-lt"/>
                <a:ea typeface="Calibri"/>
              </a:rPr>
              <a:t>health coaching, classes and a member assistance</a:t>
            </a:r>
            <a:r>
              <a:rPr lang="en-US" sz="1600" baseline="0" dirty="0" smtClean="0">
                <a:solidFill>
                  <a:srgbClr val="000000"/>
                </a:solidFill>
                <a:effectLst/>
                <a:latin typeface="+mn-lt"/>
                <a:ea typeface="Calibri"/>
              </a:rPr>
              <a:t> </a:t>
            </a:r>
            <a:r>
              <a:rPr lang="en-US" sz="1600" dirty="0" smtClean="0">
                <a:solidFill>
                  <a:srgbClr val="000000"/>
                </a:solidFill>
                <a:effectLst/>
                <a:latin typeface="+mn-lt"/>
                <a:ea typeface="Calibri"/>
              </a:rPr>
              <a:t>program (MAP). The MAP aims to make your life</a:t>
            </a:r>
          </a:p>
          <a:p>
            <a:pPr marL="0" marR="0">
              <a:spcBef>
                <a:spcPts val="0"/>
              </a:spcBef>
              <a:spcAft>
                <a:spcPts val="0"/>
              </a:spcAft>
            </a:pPr>
            <a:r>
              <a:rPr lang="en-US" sz="1600" dirty="0" smtClean="0">
                <a:solidFill>
                  <a:srgbClr val="000000"/>
                </a:solidFill>
                <a:effectLst/>
                <a:latin typeface="+mn-lt"/>
                <a:ea typeface="Calibri"/>
              </a:rPr>
              <a:t>easier and can help you get through life’s challenges.</a:t>
            </a:r>
            <a:r>
              <a:rPr lang="en-US" sz="1600" baseline="0" dirty="0" smtClean="0">
                <a:solidFill>
                  <a:srgbClr val="000000"/>
                </a:solidFill>
                <a:effectLst/>
                <a:latin typeface="+mn-lt"/>
                <a:ea typeface="Calibri"/>
              </a:rPr>
              <a:t> </a:t>
            </a:r>
            <a:r>
              <a:rPr lang="en-US" sz="1600" dirty="0" smtClean="0">
                <a:solidFill>
                  <a:srgbClr val="000000"/>
                </a:solidFill>
                <a:effectLst/>
                <a:latin typeface="+mn-lt"/>
                <a:ea typeface="Calibri"/>
              </a:rPr>
              <a:t>MAP includes three telephone sessions with a MAP</a:t>
            </a:r>
            <a:r>
              <a:rPr lang="en-US" sz="1600" baseline="0" dirty="0" smtClean="0">
                <a:solidFill>
                  <a:srgbClr val="000000"/>
                </a:solidFill>
                <a:effectLst/>
                <a:latin typeface="+mn-lt"/>
                <a:ea typeface="Calibri"/>
              </a:rPr>
              <a:t> </a:t>
            </a:r>
            <a:r>
              <a:rPr lang="en-US" sz="1600" dirty="0" smtClean="0">
                <a:solidFill>
                  <a:srgbClr val="000000"/>
                </a:solidFill>
                <a:effectLst/>
                <a:latin typeface="+mn-lt"/>
                <a:ea typeface="Calibri"/>
              </a:rPr>
              <a:t>professional. You also get access to Web tools such</a:t>
            </a:r>
          </a:p>
          <a:p>
            <a:pPr marL="0" marR="0">
              <a:spcBef>
                <a:spcPts val="0"/>
              </a:spcBef>
              <a:spcAft>
                <a:spcPts val="0"/>
              </a:spcAft>
            </a:pPr>
            <a:r>
              <a:rPr lang="en-US" sz="1600" dirty="0" smtClean="0">
                <a:solidFill>
                  <a:srgbClr val="000000"/>
                </a:solidFill>
                <a:effectLst/>
                <a:latin typeface="+mn-lt"/>
                <a:ea typeface="Calibri"/>
              </a:rPr>
              <a:t>as articles, tip sheets and booklets. You can speak</a:t>
            </a:r>
            <a:r>
              <a:rPr lang="en-US" sz="1600" baseline="0" dirty="0" smtClean="0">
                <a:solidFill>
                  <a:srgbClr val="000000"/>
                </a:solidFill>
                <a:effectLst/>
                <a:latin typeface="+mn-lt"/>
                <a:ea typeface="Calibri"/>
              </a:rPr>
              <a:t> </a:t>
            </a:r>
            <a:r>
              <a:rPr lang="en-US" sz="1600" dirty="0" smtClean="0">
                <a:solidFill>
                  <a:srgbClr val="000000"/>
                </a:solidFill>
                <a:effectLst/>
                <a:latin typeface="+mn-lt"/>
                <a:ea typeface="Calibri"/>
              </a:rPr>
              <a:t>confidentially on the phone with a counselor or</a:t>
            </a:r>
            <a:r>
              <a:rPr lang="en-US" sz="1600" baseline="0" dirty="0" smtClean="0">
                <a:solidFill>
                  <a:srgbClr val="000000"/>
                </a:solidFill>
                <a:effectLst/>
                <a:latin typeface="+mn-lt"/>
                <a:ea typeface="Calibri"/>
              </a:rPr>
              <a:t> </a:t>
            </a:r>
            <a:r>
              <a:rPr lang="en-US" sz="1600" dirty="0" smtClean="0">
                <a:solidFill>
                  <a:srgbClr val="000000"/>
                </a:solidFill>
                <a:effectLst/>
                <a:latin typeface="+mn-lt"/>
                <a:ea typeface="Calibri"/>
              </a:rPr>
              <a:t>specialist or look for information online.</a:t>
            </a:r>
            <a:endParaRPr kumimoji="0" lang="en-US" sz="1500" b="0" i="0" u="none" strike="noStrike" kern="1200" cap="none" spc="0" normalizeH="0" baseline="0" noProof="0" dirty="0" smtClean="0">
              <a:ln>
                <a:noFill/>
              </a:ln>
              <a:solidFill>
                <a:srgbClr val="AA0B5F"/>
              </a:solidFill>
              <a:effectLst/>
              <a:uLnTx/>
              <a:uFillTx/>
              <a:latin typeface="+mn-lt"/>
              <a:ea typeface="ＭＳ Ｐゴシック" pitchFamily="-112" charset="-128"/>
              <a:cs typeface="+mn-cs"/>
            </a:endParaRPr>
          </a:p>
        </p:txBody>
      </p:sp>
      <p:sp>
        <p:nvSpPr>
          <p:cNvPr id="7373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sz="2400">
                <a:solidFill>
                  <a:schemeClr val="tx1"/>
                </a:solidFill>
                <a:latin typeface="Arial Unicode MS" pitchFamily="34" charset="-128"/>
                <a:ea typeface="ＭＳ Ｐゴシック" pitchFamily="-112" charset="-128"/>
              </a:defRPr>
            </a:lvl1pPr>
            <a:lvl2pPr marL="742950" indent="-285750" defTabSz="901700">
              <a:defRPr sz="2400">
                <a:solidFill>
                  <a:schemeClr val="tx1"/>
                </a:solidFill>
                <a:latin typeface="Arial Unicode MS" pitchFamily="34" charset="-128"/>
                <a:ea typeface="ＭＳ Ｐゴシック" pitchFamily="-112" charset="-128"/>
              </a:defRPr>
            </a:lvl2pPr>
            <a:lvl3pPr marL="1143000" indent="-228600" defTabSz="901700">
              <a:defRPr sz="2400">
                <a:solidFill>
                  <a:schemeClr val="tx1"/>
                </a:solidFill>
                <a:latin typeface="Arial Unicode MS" pitchFamily="34" charset="-128"/>
                <a:ea typeface="ＭＳ Ｐゴシック" pitchFamily="-112" charset="-128"/>
              </a:defRPr>
            </a:lvl3pPr>
            <a:lvl4pPr marL="1600200" indent="-228600" defTabSz="901700">
              <a:defRPr sz="2400">
                <a:solidFill>
                  <a:schemeClr val="tx1"/>
                </a:solidFill>
                <a:latin typeface="Arial Unicode MS" pitchFamily="34" charset="-128"/>
                <a:ea typeface="ＭＳ Ｐゴシック" pitchFamily="-112" charset="-128"/>
              </a:defRPr>
            </a:lvl4pPr>
            <a:lvl5pPr marL="2057400" indent="-228600" defTabSz="901700">
              <a:defRPr sz="2400">
                <a:solidFill>
                  <a:schemeClr val="tx1"/>
                </a:solidFill>
                <a:latin typeface="Arial Unicode MS" pitchFamily="34" charset="-128"/>
                <a:ea typeface="ＭＳ Ｐゴシック" pitchFamily="-112" charset="-128"/>
              </a:defRPr>
            </a:lvl5pPr>
            <a:lvl6pPr marL="25146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6pPr>
            <a:lvl7pPr marL="29718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7pPr>
            <a:lvl8pPr marL="34290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8pPr>
            <a:lvl9pPr marL="38862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9pPr>
          </a:lstStyle>
          <a:p>
            <a:fld id="{84C6EBB3-29AB-4726-A288-62B00CAACC6C}" type="slidenum">
              <a:rPr lang="en-US" sz="1200" smtClean="0">
                <a:solidFill>
                  <a:prstClr val="black"/>
                </a:solidFill>
                <a:latin typeface="Times New Roman" pitchFamily="18" charset="0"/>
              </a:rPr>
              <a:pPr/>
              <a:t>16</a:t>
            </a:fld>
            <a:endParaRPr lang="en-US" sz="1200" dirty="0" smtClean="0">
              <a:solidFill>
                <a:prstClr val="black"/>
              </a:solidFill>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66813" y="679450"/>
            <a:ext cx="4533900" cy="3400425"/>
          </a:xfrm>
          <a:ln/>
        </p:spPr>
      </p:sp>
      <p:sp>
        <p:nvSpPr>
          <p:cNvPr id="74755" name="Rectangle 3"/>
          <p:cNvSpPr>
            <a:spLocks noGrp="1" noChangeArrowheads="1"/>
          </p:cNvSpPr>
          <p:nvPr>
            <p:ph type="body" idx="1"/>
          </p:nvPr>
        </p:nvSpPr>
        <p:spPr>
          <a:xfrm>
            <a:off x="893763" y="4379913"/>
            <a:ext cx="5075237" cy="4081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a typeface="ＭＳ Ｐゴシック" pitchFamily="-112"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1166813" y="679450"/>
            <a:ext cx="4533900" cy="3400425"/>
          </a:xfrm>
          <a:ln/>
        </p:spPr>
      </p:sp>
      <p:sp>
        <p:nvSpPr>
          <p:cNvPr id="74755" name="Rectangle 3"/>
          <p:cNvSpPr>
            <a:spLocks noGrp="1" noChangeArrowheads="1"/>
          </p:cNvSpPr>
          <p:nvPr>
            <p:ph type="body" idx="1"/>
          </p:nvPr>
        </p:nvSpPr>
        <p:spPr>
          <a:xfrm>
            <a:off x="893763" y="4379913"/>
            <a:ext cx="5075237" cy="40814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a typeface="ＭＳ Ｐゴシック" pitchFamily="-112"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receive</a:t>
            </a:r>
            <a:r>
              <a:rPr lang="en-US" baseline="0" dirty="0" smtClean="0"/>
              <a:t> detailed information about HumanaVitality in your post-enrollment communication materials</a:t>
            </a:r>
          </a:p>
          <a:p>
            <a:r>
              <a:rPr lang="en-US" baseline="0" dirty="0" smtClean="0"/>
              <a:t>HumanaVitality is included in your Humana Medicare plan at no extra cost.</a:t>
            </a:r>
          </a:p>
          <a:p>
            <a:endParaRPr lang="en-US" dirty="0" smtClean="0"/>
          </a:p>
        </p:txBody>
      </p:sp>
      <p:sp>
        <p:nvSpPr>
          <p:cNvPr id="4" name="Slide Number Placeholder 3"/>
          <p:cNvSpPr>
            <a:spLocks noGrp="1"/>
          </p:cNvSpPr>
          <p:nvPr>
            <p:ph type="sldNum" sz="quarter" idx="10"/>
          </p:nvPr>
        </p:nvSpPr>
        <p:spPr/>
        <p:txBody>
          <a:bodyPr/>
          <a:lstStyle/>
          <a:p>
            <a:fld id="{A57126EE-B76F-0E47-9256-29FCB816EFE0}"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982240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b="1" dirty="0" smtClean="0">
                <a:latin typeface="Times New Roman" pitchFamily="18" charset="0"/>
                <a:ea typeface="ＭＳ Ｐゴシック" pitchFamily="-112" charset="-128"/>
              </a:rPr>
              <a:t>QuitNet</a:t>
            </a:r>
            <a:r>
              <a:rPr lang="en-US" dirty="0" smtClean="0">
                <a:latin typeface="Times New Roman" pitchFamily="18" charset="0"/>
                <a:ea typeface="ＭＳ Ｐゴシック" pitchFamily="-112" charset="-128"/>
              </a:rPr>
              <a:t> - an online smoking cessation web-site with personal programs, tips, advice, and an on-line community. You don’t have to quit alone!</a:t>
            </a:r>
          </a:p>
          <a:p>
            <a:pPr>
              <a:lnSpc>
                <a:spcPct val="90000"/>
              </a:lnSpc>
            </a:pPr>
            <a:endParaRPr lang="en-US" dirty="0" smtClean="0">
              <a:latin typeface="Times New Roman" pitchFamily="18" charset="0"/>
              <a:ea typeface="ＭＳ Ｐゴシック" pitchFamily="-112" charset="-128"/>
            </a:endParaRPr>
          </a:p>
        </p:txBody>
      </p:sp>
      <p:sp>
        <p:nvSpPr>
          <p:cNvPr id="757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sz="2400">
                <a:solidFill>
                  <a:schemeClr val="tx1"/>
                </a:solidFill>
                <a:latin typeface="Arial Unicode MS" pitchFamily="34" charset="-128"/>
                <a:ea typeface="ＭＳ Ｐゴシック" pitchFamily="-112" charset="-128"/>
              </a:defRPr>
            </a:lvl1pPr>
            <a:lvl2pPr marL="742950" indent="-285750" defTabSz="901700">
              <a:defRPr sz="2400">
                <a:solidFill>
                  <a:schemeClr val="tx1"/>
                </a:solidFill>
                <a:latin typeface="Arial Unicode MS" pitchFamily="34" charset="-128"/>
                <a:ea typeface="ＭＳ Ｐゴシック" pitchFamily="-112" charset="-128"/>
              </a:defRPr>
            </a:lvl2pPr>
            <a:lvl3pPr marL="1143000" indent="-228600" defTabSz="901700">
              <a:defRPr sz="2400">
                <a:solidFill>
                  <a:schemeClr val="tx1"/>
                </a:solidFill>
                <a:latin typeface="Arial Unicode MS" pitchFamily="34" charset="-128"/>
                <a:ea typeface="ＭＳ Ｐゴシック" pitchFamily="-112" charset="-128"/>
              </a:defRPr>
            </a:lvl3pPr>
            <a:lvl4pPr marL="1600200" indent="-228600" defTabSz="901700">
              <a:defRPr sz="2400">
                <a:solidFill>
                  <a:schemeClr val="tx1"/>
                </a:solidFill>
                <a:latin typeface="Arial Unicode MS" pitchFamily="34" charset="-128"/>
                <a:ea typeface="ＭＳ Ｐゴシック" pitchFamily="-112" charset="-128"/>
              </a:defRPr>
            </a:lvl4pPr>
            <a:lvl5pPr marL="2057400" indent="-228600" defTabSz="901700">
              <a:defRPr sz="2400">
                <a:solidFill>
                  <a:schemeClr val="tx1"/>
                </a:solidFill>
                <a:latin typeface="Arial Unicode MS" pitchFamily="34" charset="-128"/>
                <a:ea typeface="ＭＳ Ｐゴシック" pitchFamily="-112" charset="-128"/>
              </a:defRPr>
            </a:lvl5pPr>
            <a:lvl6pPr marL="25146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6pPr>
            <a:lvl7pPr marL="29718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7pPr>
            <a:lvl8pPr marL="34290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8pPr>
            <a:lvl9pPr marL="38862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9pPr>
          </a:lstStyle>
          <a:p>
            <a:fld id="{CDF5AAA7-BA02-46D0-B334-BDDA91ACE816}" type="slidenum">
              <a:rPr lang="en-US" sz="1200" smtClean="0">
                <a:solidFill>
                  <a:prstClr val="black"/>
                </a:solidFill>
                <a:latin typeface="Times New Roman" pitchFamily="18" charset="0"/>
              </a:rPr>
              <a:pPr/>
              <a:t>20</a:t>
            </a:fld>
            <a:endParaRPr lang="en-US" sz="1200" dirty="0" smtClean="0">
              <a:solidFill>
                <a:prstClr val="black"/>
              </a:solidFill>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endParaRPr lang="en-US" i="1" dirty="0">
              <a:solidFill>
                <a:srgbClr val="1A1812"/>
              </a:solidFill>
              <a:latin typeface="Arial" pitchFamily="-111" charset="0"/>
              <a:ea typeface="ヒラギノ角ゴ Pro W3" pitchFamily="-111" charset="-128"/>
              <a:cs typeface="ヒラギノ角ゴ Pro W3" pitchFamily="-111" charset="-128"/>
            </a:endParaRPr>
          </a:p>
        </p:txBody>
      </p:sp>
      <p:sp>
        <p:nvSpPr>
          <p:cNvPr id="4" name="Slide Number Placeholder 3"/>
          <p:cNvSpPr>
            <a:spLocks noGrp="1"/>
          </p:cNvSpPr>
          <p:nvPr>
            <p:ph type="sldNum" sz="quarter" idx="10"/>
          </p:nvPr>
        </p:nvSpPr>
        <p:spPr/>
        <p:txBody>
          <a:bodyPr/>
          <a:lstStyle/>
          <a:p>
            <a:fld id="{EAC97B56-AFDD-CA46-9587-051FF648EB30}"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b="0" dirty="0" smtClean="0">
                <a:latin typeface="Times New Roman" pitchFamily="18" charset="0"/>
                <a:ea typeface="ＭＳ Ｐゴシック" pitchFamily="-112" charset="-128"/>
              </a:rPr>
              <a:t>At times, some extra help is just what you need. That’s the idea behind the Humana at Home and case management services. Both services are yours at no extra cost through the Humana Medicare Advantage Plan.</a:t>
            </a:r>
          </a:p>
          <a:p>
            <a:pPr>
              <a:lnSpc>
                <a:spcPct val="90000"/>
              </a:lnSpc>
            </a:pPr>
            <a:endParaRPr lang="en-US" dirty="0" smtClean="0">
              <a:latin typeface="Times New Roman" pitchFamily="18" charset="0"/>
              <a:ea typeface="ＭＳ Ｐゴシック" pitchFamily="-112" charset="-128"/>
            </a:endParaRPr>
          </a:p>
        </p:txBody>
      </p:sp>
      <p:sp>
        <p:nvSpPr>
          <p:cNvPr id="757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sz="2400">
                <a:solidFill>
                  <a:schemeClr val="tx1"/>
                </a:solidFill>
                <a:latin typeface="Arial Unicode MS" pitchFamily="34" charset="-128"/>
                <a:ea typeface="ＭＳ Ｐゴシック" pitchFamily="-112" charset="-128"/>
              </a:defRPr>
            </a:lvl1pPr>
            <a:lvl2pPr marL="742950" indent="-285750" defTabSz="901700">
              <a:defRPr sz="2400">
                <a:solidFill>
                  <a:schemeClr val="tx1"/>
                </a:solidFill>
                <a:latin typeface="Arial Unicode MS" pitchFamily="34" charset="-128"/>
                <a:ea typeface="ＭＳ Ｐゴシック" pitchFamily="-112" charset="-128"/>
              </a:defRPr>
            </a:lvl2pPr>
            <a:lvl3pPr marL="1143000" indent="-228600" defTabSz="901700">
              <a:defRPr sz="2400">
                <a:solidFill>
                  <a:schemeClr val="tx1"/>
                </a:solidFill>
                <a:latin typeface="Arial Unicode MS" pitchFamily="34" charset="-128"/>
                <a:ea typeface="ＭＳ Ｐゴシック" pitchFamily="-112" charset="-128"/>
              </a:defRPr>
            </a:lvl3pPr>
            <a:lvl4pPr marL="1600200" indent="-228600" defTabSz="901700">
              <a:defRPr sz="2400">
                <a:solidFill>
                  <a:schemeClr val="tx1"/>
                </a:solidFill>
                <a:latin typeface="Arial Unicode MS" pitchFamily="34" charset="-128"/>
                <a:ea typeface="ＭＳ Ｐゴシック" pitchFamily="-112" charset="-128"/>
              </a:defRPr>
            </a:lvl4pPr>
            <a:lvl5pPr marL="2057400" indent="-228600" defTabSz="901700">
              <a:defRPr sz="2400">
                <a:solidFill>
                  <a:schemeClr val="tx1"/>
                </a:solidFill>
                <a:latin typeface="Arial Unicode MS" pitchFamily="34" charset="-128"/>
                <a:ea typeface="ＭＳ Ｐゴシック" pitchFamily="-112" charset="-128"/>
              </a:defRPr>
            </a:lvl5pPr>
            <a:lvl6pPr marL="25146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6pPr>
            <a:lvl7pPr marL="29718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7pPr>
            <a:lvl8pPr marL="34290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8pPr>
            <a:lvl9pPr marL="38862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9pPr>
          </a:lstStyle>
          <a:p>
            <a:fld id="{CDF5AAA7-BA02-46D0-B334-BDDA91ACE816}" type="slidenum">
              <a:rPr lang="en-US" sz="1200" smtClean="0">
                <a:solidFill>
                  <a:prstClr val="black"/>
                </a:solidFill>
                <a:latin typeface="Times New Roman" pitchFamily="18" charset="0"/>
              </a:rPr>
              <a:pPr/>
              <a:t>21</a:t>
            </a:fld>
            <a:endParaRPr lang="en-US" sz="1200" dirty="0" smtClean="0">
              <a:solidFill>
                <a:prstClr val="black"/>
              </a:solidFill>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dirty="0" smtClean="0">
                <a:solidFill>
                  <a:srgbClr val="000000"/>
                </a:solidFill>
                <a:latin typeface="Times New Roman" pitchFamily="18" charset="0"/>
                <a:ea typeface="ＭＳ Ｐゴシック" pitchFamily="-112" charset="-128"/>
              </a:rPr>
              <a:t>Have questions about your Humana plan?</a:t>
            </a:r>
            <a:r>
              <a:rPr lang="en-US" baseline="0" dirty="0" smtClean="0">
                <a:solidFill>
                  <a:srgbClr val="000000"/>
                </a:solidFill>
                <a:latin typeface="Times New Roman" pitchFamily="18" charset="0"/>
                <a:ea typeface="ＭＳ Ｐゴシック" pitchFamily="-112" charset="-128"/>
              </a:rPr>
              <a:t> </a:t>
            </a:r>
            <a:r>
              <a:rPr lang="en-US" dirty="0" smtClean="0">
                <a:solidFill>
                  <a:srgbClr val="000000"/>
                </a:solidFill>
                <a:latin typeface="Times New Roman" pitchFamily="18" charset="0"/>
                <a:ea typeface="ＭＳ Ｐゴシック" pitchFamily="-112" charset="-128"/>
              </a:rPr>
              <a:t>Get answers anytime – just go online to MyHumana and Humana.com.</a:t>
            </a:r>
          </a:p>
          <a:p>
            <a:pPr>
              <a:spcBef>
                <a:spcPct val="0"/>
              </a:spcBef>
            </a:pPr>
            <a:r>
              <a:rPr lang="en-US" dirty="0" smtClean="0">
                <a:solidFill>
                  <a:srgbClr val="000000"/>
                </a:solidFill>
                <a:latin typeface="Times New Roman" pitchFamily="18" charset="0"/>
                <a:ea typeface="ＭＳ Ｐゴシック" pitchFamily="-112" charset="-128"/>
              </a:rPr>
              <a:t>After you receive your Humana ID card in the mail, register for MyHumana on Humana.com or MyHumana Mobile.  MyHumana is your secure online account and allows you to access your specific plan details.</a:t>
            </a:r>
          </a:p>
          <a:p>
            <a:pPr>
              <a:spcBef>
                <a:spcPct val="0"/>
              </a:spcBef>
            </a:pPr>
            <a:r>
              <a:rPr lang="en-US" dirty="0" smtClean="0">
                <a:solidFill>
                  <a:srgbClr val="000000"/>
                </a:solidFill>
                <a:latin typeface="Times New Roman" pitchFamily="18" charset="0"/>
                <a:ea typeface="ＭＳ Ｐゴシック" pitchFamily="-112" charset="-128"/>
              </a:rPr>
              <a:t>Once inside MyHumana you can:</a:t>
            </a:r>
          </a:p>
          <a:p>
            <a:pPr>
              <a:spcBef>
                <a:spcPct val="0"/>
              </a:spcBef>
            </a:pPr>
            <a:r>
              <a:rPr lang="en-US" dirty="0" smtClean="0">
                <a:solidFill>
                  <a:srgbClr val="000000"/>
                </a:solidFill>
                <a:latin typeface="Times New Roman" pitchFamily="18" charset="0"/>
                <a:ea typeface="ＭＳ Ｐゴシック" pitchFamily="-112" charset="-128"/>
              </a:rPr>
              <a:t>• Check your benefits and claims</a:t>
            </a:r>
          </a:p>
          <a:p>
            <a:pPr>
              <a:spcBef>
                <a:spcPct val="0"/>
              </a:spcBef>
            </a:pPr>
            <a:r>
              <a:rPr lang="en-US" dirty="0" smtClean="0">
                <a:solidFill>
                  <a:srgbClr val="000000"/>
                </a:solidFill>
                <a:latin typeface="Times New Roman" pitchFamily="18" charset="0"/>
                <a:ea typeface="ＭＳ Ｐゴシック" pitchFamily="-112" charset="-128"/>
              </a:rPr>
              <a:t>• Find an in-network doctor</a:t>
            </a:r>
          </a:p>
          <a:p>
            <a:pPr>
              <a:spcBef>
                <a:spcPct val="0"/>
              </a:spcBef>
            </a:pPr>
            <a:r>
              <a:rPr lang="en-US" b="1" dirty="0" smtClean="0">
                <a:solidFill>
                  <a:srgbClr val="000000"/>
                </a:solidFill>
                <a:latin typeface="Times New Roman" pitchFamily="18" charset="0"/>
                <a:ea typeface="ＭＳ Ｐゴシック" pitchFamily="-112" charset="-128"/>
              </a:rPr>
              <a:t>• Search the current Drug List for your plan</a:t>
            </a:r>
          </a:p>
          <a:p>
            <a:pPr>
              <a:spcBef>
                <a:spcPct val="0"/>
              </a:spcBef>
            </a:pPr>
            <a:r>
              <a:rPr lang="en-US" dirty="0" smtClean="0">
                <a:solidFill>
                  <a:srgbClr val="000000"/>
                </a:solidFill>
                <a:latin typeface="Times New Roman" pitchFamily="18" charset="0"/>
                <a:ea typeface="ＭＳ Ｐゴシック" pitchFamily="-112" charset="-128"/>
              </a:rPr>
              <a:t>•.Choose how you want to receive information from us – by mail or email</a:t>
            </a:r>
          </a:p>
          <a:p>
            <a:pPr>
              <a:spcBef>
                <a:spcPct val="0"/>
              </a:spcBef>
            </a:pPr>
            <a:r>
              <a:rPr lang="en-US" dirty="0" smtClean="0">
                <a:solidFill>
                  <a:srgbClr val="000000"/>
                </a:solidFill>
                <a:latin typeface="Times New Roman" pitchFamily="18" charset="0"/>
                <a:ea typeface="ＭＳ Ｐゴシック" pitchFamily="-112" charset="-128"/>
              </a:rPr>
              <a:t>• Read and download your plan documents</a:t>
            </a:r>
          </a:p>
          <a:p>
            <a:pPr>
              <a:spcBef>
                <a:spcPct val="0"/>
              </a:spcBef>
            </a:pPr>
            <a:r>
              <a:rPr lang="en-US" dirty="0" smtClean="0">
                <a:solidFill>
                  <a:srgbClr val="000000"/>
                </a:solidFill>
                <a:latin typeface="Times New Roman" pitchFamily="18" charset="0"/>
                <a:ea typeface="ＭＳ Ｐゴシック" pitchFamily="-112" charset="-128"/>
              </a:rPr>
              <a:t>• Find discounts and savings available through your plan</a:t>
            </a:r>
          </a:p>
          <a:p>
            <a:pPr>
              <a:spcBef>
                <a:spcPct val="0"/>
              </a:spcBef>
            </a:pPr>
            <a:endParaRPr lang="en-US" dirty="0" smtClean="0">
              <a:solidFill>
                <a:srgbClr val="000000"/>
              </a:solidFill>
              <a:latin typeface="Times New Roman" pitchFamily="18" charset="0"/>
              <a:ea typeface="ＭＳ Ｐゴシック" pitchFamily="-112" charset="-128"/>
            </a:endParaRPr>
          </a:p>
          <a:p>
            <a:pPr>
              <a:spcBef>
                <a:spcPct val="0"/>
              </a:spcBef>
            </a:pPr>
            <a:r>
              <a:rPr lang="en-US" i="0" dirty="0" smtClean="0">
                <a:solidFill>
                  <a:srgbClr val="000000"/>
                </a:solidFill>
                <a:latin typeface="Times New Roman" pitchFamily="18" charset="0"/>
                <a:ea typeface="ＭＳ Ｐゴシック" pitchFamily="-112" charset="-128"/>
              </a:rPr>
              <a:t>Don’t have a computer or mobile phone?</a:t>
            </a:r>
            <a:r>
              <a:rPr lang="en-US" i="0" baseline="0" dirty="0" smtClean="0">
                <a:solidFill>
                  <a:srgbClr val="000000"/>
                </a:solidFill>
                <a:latin typeface="Times New Roman" pitchFamily="18" charset="0"/>
                <a:ea typeface="ＭＳ Ｐゴシック" pitchFamily="-112" charset="-128"/>
              </a:rPr>
              <a:t> </a:t>
            </a:r>
            <a:r>
              <a:rPr lang="en-US" i="0" dirty="0" smtClean="0">
                <a:solidFill>
                  <a:srgbClr val="000000"/>
                </a:solidFill>
                <a:latin typeface="Times New Roman" pitchFamily="18" charset="0"/>
                <a:ea typeface="ＭＳ Ｐゴシック" pitchFamily="-112" charset="-128"/>
              </a:rPr>
              <a:t>Ask a family member for help or visit your local library. They’re likely to have a computer you can use.</a:t>
            </a:r>
          </a:p>
          <a:p>
            <a:pPr>
              <a:spcBef>
                <a:spcPct val="0"/>
              </a:spcBef>
            </a:pPr>
            <a:endParaRPr lang="en-US" dirty="0" smtClean="0">
              <a:solidFill>
                <a:srgbClr val="000000"/>
              </a:solidFill>
              <a:latin typeface="Times New Roman" pitchFamily="18" charset="0"/>
              <a:ea typeface="ＭＳ Ｐゴシック" pitchFamily="-112" charset="-128"/>
            </a:endParaRPr>
          </a:p>
        </p:txBody>
      </p:sp>
      <p:sp>
        <p:nvSpPr>
          <p:cNvPr id="768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sz="2400">
                <a:solidFill>
                  <a:schemeClr val="tx1"/>
                </a:solidFill>
                <a:latin typeface="Arial Unicode MS" pitchFamily="34" charset="-128"/>
                <a:ea typeface="ＭＳ Ｐゴシック" pitchFamily="-112" charset="-128"/>
              </a:defRPr>
            </a:lvl1pPr>
            <a:lvl2pPr marL="742950" indent="-285750" defTabSz="901700">
              <a:defRPr sz="2400">
                <a:solidFill>
                  <a:schemeClr val="tx1"/>
                </a:solidFill>
                <a:latin typeface="Arial Unicode MS" pitchFamily="34" charset="-128"/>
                <a:ea typeface="ＭＳ Ｐゴシック" pitchFamily="-112" charset="-128"/>
              </a:defRPr>
            </a:lvl2pPr>
            <a:lvl3pPr marL="1143000" indent="-228600" defTabSz="901700">
              <a:defRPr sz="2400">
                <a:solidFill>
                  <a:schemeClr val="tx1"/>
                </a:solidFill>
                <a:latin typeface="Arial Unicode MS" pitchFamily="34" charset="-128"/>
                <a:ea typeface="ＭＳ Ｐゴシック" pitchFamily="-112" charset="-128"/>
              </a:defRPr>
            </a:lvl3pPr>
            <a:lvl4pPr marL="1600200" indent="-228600" defTabSz="901700">
              <a:defRPr sz="2400">
                <a:solidFill>
                  <a:schemeClr val="tx1"/>
                </a:solidFill>
                <a:latin typeface="Arial Unicode MS" pitchFamily="34" charset="-128"/>
                <a:ea typeface="ＭＳ Ｐゴシック" pitchFamily="-112" charset="-128"/>
              </a:defRPr>
            </a:lvl4pPr>
            <a:lvl5pPr marL="2057400" indent="-228600" defTabSz="901700">
              <a:defRPr sz="2400">
                <a:solidFill>
                  <a:schemeClr val="tx1"/>
                </a:solidFill>
                <a:latin typeface="Arial Unicode MS" pitchFamily="34" charset="-128"/>
                <a:ea typeface="ＭＳ Ｐゴシック" pitchFamily="-112" charset="-128"/>
              </a:defRPr>
            </a:lvl5pPr>
            <a:lvl6pPr marL="25146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6pPr>
            <a:lvl7pPr marL="29718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7pPr>
            <a:lvl8pPr marL="34290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8pPr>
            <a:lvl9pPr marL="38862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9pPr>
          </a:lstStyle>
          <a:p>
            <a:fld id="{AB77F070-7981-441A-B83D-232789D817E5}" type="slidenum">
              <a:rPr lang="en-US" sz="1200" smtClean="0">
                <a:solidFill>
                  <a:prstClr val="black"/>
                </a:solidFill>
                <a:latin typeface="Times New Roman" pitchFamily="18" charset="0"/>
              </a:rPr>
              <a:pPr/>
              <a:t>22</a:t>
            </a:fld>
            <a:endParaRPr lang="en-US" sz="1200" dirty="0" smtClean="0">
              <a:solidFill>
                <a:prstClr val="black"/>
              </a:solidFill>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dirty="0" smtClean="0">
                <a:solidFill>
                  <a:srgbClr val="000000"/>
                </a:solidFill>
                <a:latin typeface="Times New Roman" pitchFamily="18" charset="0"/>
                <a:ea typeface="ＭＳ Ｐゴシック" pitchFamily="-112" charset="-128"/>
              </a:rPr>
              <a:t>HumanaFirst is a 24-hour nurse information line Humana makes available for you for medical questions that may help you avoid an unnecessary doctors visit (not to be used for emergency situations).</a:t>
            </a:r>
          </a:p>
          <a:p>
            <a:pPr>
              <a:spcBef>
                <a:spcPct val="0"/>
              </a:spcBef>
            </a:pPr>
            <a:endParaRPr lang="en-US" dirty="0" smtClean="0">
              <a:solidFill>
                <a:srgbClr val="000000"/>
              </a:solidFill>
              <a:latin typeface="Times New Roman" pitchFamily="18" charset="0"/>
              <a:ea typeface="ＭＳ Ｐゴシック" pitchFamily="-112" charset="-128"/>
            </a:endParaRPr>
          </a:p>
          <a:p>
            <a:pPr>
              <a:spcBef>
                <a:spcPct val="0"/>
              </a:spcBef>
            </a:pPr>
            <a:r>
              <a:rPr lang="en-US" b="1" dirty="0" smtClean="0">
                <a:solidFill>
                  <a:srgbClr val="000000"/>
                </a:solidFill>
                <a:latin typeface="Times New Roman" pitchFamily="18" charset="0"/>
                <a:ea typeface="ＭＳ Ｐゴシック" pitchFamily="-112" charset="-128"/>
              </a:rPr>
              <a:t>Example for Medical Condition: </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ea typeface="ＭＳ Ｐゴシック" pitchFamily="-112" charset="-128"/>
              </a:rPr>
              <a:t>For instance, if you're diagnosed with diabetes or cancer, we can guide you to available support, including Humana's clinical programs.</a:t>
            </a:r>
          </a:p>
          <a:p>
            <a:pPr>
              <a:spcBef>
                <a:spcPct val="0"/>
              </a:spcBef>
            </a:pPr>
            <a:endParaRPr lang="en-US" dirty="0" smtClean="0">
              <a:solidFill>
                <a:srgbClr val="000000"/>
              </a:solidFill>
              <a:latin typeface="Times New Roman" pitchFamily="18" charset="0"/>
              <a:ea typeface="ＭＳ Ｐゴシック" pitchFamily="-112" charset="-128"/>
            </a:endParaRPr>
          </a:p>
          <a:p>
            <a:pPr>
              <a:spcBef>
                <a:spcPct val="0"/>
              </a:spcBef>
            </a:pPr>
            <a:r>
              <a:rPr lang="en-US" b="1" dirty="0" smtClean="0">
                <a:solidFill>
                  <a:srgbClr val="000000"/>
                </a:solidFill>
                <a:latin typeface="Times New Roman" pitchFamily="18" charset="0"/>
                <a:ea typeface="ＭＳ Ｐゴシック" pitchFamily="-112" charset="-128"/>
              </a:rPr>
              <a:t>Example</a:t>
            </a:r>
            <a:r>
              <a:rPr lang="en-US" b="1" baseline="0" dirty="0" smtClean="0">
                <a:solidFill>
                  <a:srgbClr val="000000"/>
                </a:solidFill>
                <a:latin typeface="Times New Roman" pitchFamily="18" charset="0"/>
                <a:ea typeface="ＭＳ Ｐゴシック" pitchFamily="-112" charset="-128"/>
              </a:rPr>
              <a:t> for sudden health concern:</a:t>
            </a:r>
          </a:p>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ea typeface="ＭＳ Ｐゴシック" pitchFamily="-112" charset="-128"/>
              </a:rPr>
              <a:t>For instance, if you've strained a muscle and don't know what to do, our nurses can help you decide if you can manage your care at home or need to see a doctor.</a:t>
            </a:r>
          </a:p>
          <a:p>
            <a:pPr>
              <a:spcBef>
                <a:spcPct val="0"/>
              </a:spcBef>
            </a:pPr>
            <a:endParaRPr lang="en-US" b="1" dirty="0" smtClean="0">
              <a:solidFill>
                <a:srgbClr val="000000"/>
              </a:solidFill>
              <a:latin typeface="Times New Roman" pitchFamily="18" charset="0"/>
              <a:ea typeface="ＭＳ Ｐゴシック" pitchFamily="-112" charset="-128"/>
            </a:endParaRPr>
          </a:p>
        </p:txBody>
      </p:sp>
      <p:sp>
        <p:nvSpPr>
          <p:cNvPr id="768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sz="2400">
                <a:solidFill>
                  <a:schemeClr val="tx1"/>
                </a:solidFill>
                <a:latin typeface="Arial Unicode MS" pitchFamily="34" charset="-128"/>
                <a:ea typeface="ＭＳ Ｐゴシック" pitchFamily="-112" charset="-128"/>
              </a:defRPr>
            </a:lvl1pPr>
            <a:lvl2pPr marL="742950" indent="-285750" defTabSz="901700">
              <a:defRPr sz="2400">
                <a:solidFill>
                  <a:schemeClr val="tx1"/>
                </a:solidFill>
                <a:latin typeface="Arial Unicode MS" pitchFamily="34" charset="-128"/>
                <a:ea typeface="ＭＳ Ｐゴシック" pitchFamily="-112" charset="-128"/>
              </a:defRPr>
            </a:lvl2pPr>
            <a:lvl3pPr marL="1143000" indent="-228600" defTabSz="901700">
              <a:defRPr sz="2400">
                <a:solidFill>
                  <a:schemeClr val="tx1"/>
                </a:solidFill>
                <a:latin typeface="Arial Unicode MS" pitchFamily="34" charset="-128"/>
                <a:ea typeface="ＭＳ Ｐゴシック" pitchFamily="-112" charset="-128"/>
              </a:defRPr>
            </a:lvl3pPr>
            <a:lvl4pPr marL="1600200" indent="-228600" defTabSz="901700">
              <a:defRPr sz="2400">
                <a:solidFill>
                  <a:schemeClr val="tx1"/>
                </a:solidFill>
                <a:latin typeface="Arial Unicode MS" pitchFamily="34" charset="-128"/>
                <a:ea typeface="ＭＳ Ｐゴシック" pitchFamily="-112" charset="-128"/>
              </a:defRPr>
            </a:lvl4pPr>
            <a:lvl5pPr marL="2057400" indent="-228600" defTabSz="901700">
              <a:defRPr sz="2400">
                <a:solidFill>
                  <a:schemeClr val="tx1"/>
                </a:solidFill>
                <a:latin typeface="Arial Unicode MS" pitchFamily="34" charset="-128"/>
                <a:ea typeface="ＭＳ Ｐゴシック" pitchFamily="-112" charset="-128"/>
              </a:defRPr>
            </a:lvl5pPr>
            <a:lvl6pPr marL="25146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6pPr>
            <a:lvl7pPr marL="29718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7pPr>
            <a:lvl8pPr marL="34290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8pPr>
            <a:lvl9pPr marL="38862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9pPr>
          </a:lstStyle>
          <a:p>
            <a:fld id="{AB77F070-7981-441A-B83D-232789D817E5}" type="slidenum">
              <a:rPr lang="en-US" sz="1200" smtClean="0">
                <a:solidFill>
                  <a:prstClr val="black"/>
                </a:solidFill>
                <a:latin typeface="Times New Roman" pitchFamily="18" charset="0"/>
              </a:rPr>
              <a:pPr/>
              <a:t>23</a:t>
            </a:fld>
            <a:endParaRPr lang="en-US" sz="1200" dirty="0" smtClean="0">
              <a:solidFill>
                <a:prstClr val="black"/>
              </a:solidFill>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69988" y="679450"/>
            <a:ext cx="4533900" cy="3400425"/>
          </a:xfrm>
          <a:ln/>
        </p:spPr>
      </p:sp>
      <p:sp>
        <p:nvSpPr>
          <p:cNvPr id="96259" name="Rectangle 3"/>
          <p:cNvSpPr>
            <a:spLocks noGrp="1" noChangeArrowheads="1"/>
          </p:cNvSpPr>
          <p:nvPr>
            <p:ph type="body" idx="1"/>
          </p:nvPr>
        </p:nvSpPr>
        <p:spPr>
          <a:xfrm>
            <a:off x="893763" y="4378325"/>
            <a:ext cx="5075237" cy="4081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i="1" dirty="0" smtClean="0">
              <a:latin typeface="Times New Roman" pitchFamily="18" charset="0"/>
              <a:ea typeface="ＭＳ Ｐゴシック" pitchFamily="-112" charset="-128"/>
            </a:endParaRPr>
          </a:p>
          <a:p>
            <a:endParaRPr lang="en-US" b="1" i="1" dirty="0" smtClean="0">
              <a:latin typeface="Times New Roman" pitchFamily="18" charset="0"/>
              <a:ea typeface="ＭＳ Ｐゴシック" pitchFamily="-112" charset="-128"/>
            </a:endParaRPr>
          </a:p>
          <a:p>
            <a:endParaRPr lang="en-US" dirty="0" smtClean="0">
              <a:latin typeface="Times New Roman" pitchFamily="18" charset="0"/>
              <a:ea typeface="ＭＳ Ｐゴシック" pitchFamily="-112" charset="-128"/>
            </a:endParaRPr>
          </a:p>
          <a:p>
            <a:pPr>
              <a:spcBef>
                <a:spcPct val="0"/>
              </a:spcBef>
            </a:pPr>
            <a:endParaRPr lang="en-US" b="1" i="1" dirty="0" smtClean="0">
              <a:latin typeface="Times New Roman" pitchFamily="18" charset="0"/>
              <a:ea typeface="ＭＳ Ｐゴシック" pitchFamily="-112" charset="-128"/>
            </a:endParaRPr>
          </a:p>
          <a:p>
            <a:endParaRPr lang="en-US" dirty="0" smtClean="0">
              <a:latin typeface="Times New Roman" pitchFamily="18" charset="0"/>
              <a:ea typeface="ＭＳ Ｐゴシック" pitchFamily="-112"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spcBef>
                <a:spcPct val="0"/>
              </a:spcBef>
            </a:pPr>
            <a:endParaRPr lang="en-US" dirty="0">
              <a:solidFill>
                <a:srgbClr val="1A1812"/>
              </a:solidFill>
              <a:latin typeface="Arial" pitchFamily="19" charset="0"/>
              <a:ea typeface="ヒラギノ角ゴ Pro W3" pitchFamily="19" charset="-128"/>
              <a:cs typeface="ヒラギノ角ゴ Pro W3" pitchFamily="19" charset="-128"/>
            </a:endParaRPr>
          </a:p>
        </p:txBody>
      </p:sp>
      <p:sp>
        <p:nvSpPr>
          <p:cNvPr id="4" name="Slide Number Placeholder 3"/>
          <p:cNvSpPr>
            <a:spLocks noGrp="1"/>
          </p:cNvSpPr>
          <p:nvPr>
            <p:ph type="sldNum" sz="quarter" idx="10"/>
          </p:nvPr>
        </p:nvSpPr>
        <p:spPr/>
        <p:txBody>
          <a:bodyPr/>
          <a:lstStyle/>
          <a:p>
            <a:fld id="{EAC97B56-AFDD-CA46-9587-051FF648EB30}" type="slidenum">
              <a:rPr lang="en-US" smtClean="0"/>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68400" y="679450"/>
            <a:ext cx="4533900" cy="3400425"/>
          </a:xfrm>
          <a:ln/>
        </p:spPr>
      </p:sp>
      <p:sp>
        <p:nvSpPr>
          <p:cNvPr id="69635" name="Rectangle 3"/>
          <p:cNvSpPr>
            <a:spLocks noGrp="1" noChangeArrowheads="1"/>
          </p:cNvSpPr>
          <p:nvPr>
            <p:ph type="body" idx="1"/>
          </p:nvPr>
        </p:nvSpPr>
        <p:spPr>
          <a:xfrm>
            <a:off x="895350" y="4379913"/>
            <a:ext cx="5073650" cy="407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US" b="1" dirty="0" smtClean="0">
              <a:latin typeface="Times New Roman" pitchFamily="18" charset="0"/>
              <a:ea typeface="ＭＳ Ｐゴシック" pitchFamily="-112"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sz="2400">
                <a:solidFill>
                  <a:schemeClr val="tx1"/>
                </a:solidFill>
                <a:latin typeface="Arial Unicode MS" pitchFamily="34" charset="-128"/>
                <a:ea typeface="ＭＳ Ｐゴシック" pitchFamily="-112" charset="-128"/>
              </a:defRPr>
            </a:lvl1pPr>
            <a:lvl2pPr marL="742950" indent="-285750" defTabSz="901700">
              <a:defRPr sz="2400">
                <a:solidFill>
                  <a:schemeClr val="tx1"/>
                </a:solidFill>
                <a:latin typeface="Arial Unicode MS" pitchFamily="34" charset="-128"/>
                <a:ea typeface="ＭＳ Ｐゴシック" pitchFamily="-112" charset="-128"/>
              </a:defRPr>
            </a:lvl2pPr>
            <a:lvl3pPr marL="1143000" indent="-228600" defTabSz="901700">
              <a:defRPr sz="2400">
                <a:solidFill>
                  <a:schemeClr val="tx1"/>
                </a:solidFill>
                <a:latin typeface="Arial Unicode MS" pitchFamily="34" charset="-128"/>
                <a:ea typeface="ＭＳ Ｐゴシック" pitchFamily="-112" charset="-128"/>
              </a:defRPr>
            </a:lvl3pPr>
            <a:lvl4pPr marL="1600200" indent="-228600" defTabSz="901700">
              <a:defRPr sz="2400">
                <a:solidFill>
                  <a:schemeClr val="tx1"/>
                </a:solidFill>
                <a:latin typeface="Arial Unicode MS" pitchFamily="34" charset="-128"/>
                <a:ea typeface="ＭＳ Ｐゴシック" pitchFamily="-112" charset="-128"/>
              </a:defRPr>
            </a:lvl4pPr>
            <a:lvl5pPr marL="2057400" indent="-228600" defTabSz="901700">
              <a:defRPr sz="2400">
                <a:solidFill>
                  <a:schemeClr val="tx1"/>
                </a:solidFill>
                <a:latin typeface="Arial Unicode MS" pitchFamily="34" charset="-128"/>
                <a:ea typeface="ＭＳ Ｐゴシック" pitchFamily="-112" charset="-128"/>
              </a:defRPr>
            </a:lvl5pPr>
            <a:lvl6pPr marL="25146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6pPr>
            <a:lvl7pPr marL="29718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7pPr>
            <a:lvl8pPr marL="34290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8pPr>
            <a:lvl9pPr marL="38862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9pPr>
          </a:lstStyle>
          <a:p>
            <a:fld id="{76669E8F-7963-40B4-B13E-57490EE32DE4}" type="slidenum">
              <a:rPr lang="en-US" sz="1200" smtClean="0">
                <a:latin typeface="Times New Roman" pitchFamily="18" charset="0"/>
              </a:rPr>
              <a:pPr/>
              <a:t>28</a:t>
            </a:fld>
            <a:endParaRPr lang="en-US" sz="1200" dirty="0" smtClean="0">
              <a:latin typeface="Times New Roman"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i="1" dirty="0" smtClean="0">
              <a:latin typeface="Times New Roman" pitchFamily="18" charset="0"/>
              <a:ea typeface="ＭＳ Ｐゴシック" pitchFamily="-112"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en-US" i="0" dirty="0">
                <a:solidFill>
                  <a:srgbClr val="1A1812"/>
                </a:solidFill>
                <a:latin typeface="Arial" pitchFamily="-111" charset="0"/>
                <a:ea typeface="ヒラギノ角ゴ Pro W3" pitchFamily="-111" charset="-128"/>
                <a:cs typeface="ヒラギノ角ゴ Pro W3" pitchFamily="-111" charset="-128"/>
              </a:rPr>
              <a:t>Let me tell you about Humana, a company that helps people, where dedication to the community, financial stability, and national coverage are important descriptors.</a:t>
            </a:r>
            <a:br>
              <a:rPr lang="en-US" i="0" dirty="0">
                <a:solidFill>
                  <a:srgbClr val="1A1812"/>
                </a:solidFill>
                <a:latin typeface="Arial" pitchFamily="-111" charset="0"/>
                <a:ea typeface="ヒラギノ角ゴ Pro W3" pitchFamily="-111" charset="-128"/>
                <a:cs typeface="ヒラギノ角ゴ Pro W3" pitchFamily="-111" charset="-128"/>
              </a:rPr>
            </a:br>
            <a:endParaRPr lang="en-US" i="0" dirty="0">
              <a:solidFill>
                <a:srgbClr val="1A1812"/>
              </a:solidFill>
              <a:latin typeface="Arial" pitchFamily="-111" charset="0"/>
              <a:ea typeface="ヒラギノ角ゴ Pro W3" pitchFamily="-111" charset="-128"/>
              <a:cs typeface="ヒラギノ角ゴ Pro W3" pitchFamily="-111" charset="-128"/>
            </a:endParaRPr>
          </a:p>
          <a:p>
            <a:pPr eaLnBrk="1" hangingPunct="1">
              <a:spcBef>
                <a:spcPct val="0"/>
              </a:spcBef>
            </a:pPr>
            <a:r>
              <a:rPr lang="en-US" b="1" dirty="0">
                <a:solidFill>
                  <a:srgbClr val="1A1812"/>
                </a:solidFill>
                <a:latin typeface="Arial" pitchFamily="-111" charset="0"/>
                <a:ea typeface="ヒラギノ角ゴ Pro W3" pitchFamily="-111" charset="-128"/>
                <a:cs typeface="ヒラギノ角ゴ Pro W3" pitchFamily="-111" charset="-128"/>
              </a:rPr>
              <a:t>Talking </a:t>
            </a:r>
            <a:r>
              <a:rPr lang="en-US" b="1" dirty="0" smtClean="0">
                <a:solidFill>
                  <a:srgbClr val="1A1812"/>
                </a:solidFill>
                <a:latin typeface="Arial" pitchFamily="-111" charset="0"/>
                <a:ea typeface="ヒラギノ角ゴ Pro W3" pitchFamily="-111" charset="-128"/>
                <a:cs typeface="ヒラギノ角ゴ Pro W3" pitchFamily="-111" charset="-128"/>
              </a:rPr>
              <a:t>Points for the</a:t>
            </a:r>
            <a:r>
              <a:rPr lang="en-US" b="1" baseline="0" dirty="0" smtClean="0">
                <a:solidFill>
                  <a:srgbClr val="1A1812"/>
                </a:solidFill>
                <a:latin typeface="Arial" pitchFamily="-111" charset="0"/>
                <a:ea typeface="ヒラギノ角ゴ Pro W3" pitchFamily="-111" charset="-128"/>
                <a:cs typeface="ヒラギノ角ゴ Pro W3" pitchFamily="-111" charset="-128"/>
              </a:rPr>
              <a:t> presenter</a:t>
            </a:r>
            <a:r>
              <a:rPr lang="en-US" b="1" dirty="0" smtClean="0">
                <a:solidFill>
                  <a:srgbClr val="1A1812"/>
                </a:solidFill>
                <a:latin typeface="Arial" pitchFamily="-111" charset="0"/>
                <a:ea typeface="ヒラギノ角ゴ Pro W3" pitchFamily="-111" charset="-128"/>
                <a:cs typeface="ヒラギノ角ゴ Pro W3" pitchFamily="-111" charset="-128"/>
              </a:rPr>
              <a:t>:</a:t>
            </a:r>
            <a:endParaRPr lang="en-US" dirty="0">
              <a:solidFill>
                <a:srgbClr val="1A1812"/>
              </a:solidFill>
              <a:latin typeface="Arial" pitchFamily="-111" charset="0"/>
              <a:ea typeface="ヒラギノ角ゴ Pro W3" pitchFamily="-111" charset="-128"/>
              <a:cs typeface="ヒラギノ角ゴ Pro W3" pitchFamily="-111" charset="-128"/>
            </a:endParaRPr>
          </a:p>
          <a:p>
            <a:pPr marL="167970" indent="-167970">
              <a:spcBef>
                <a:spcPct val="0"/>
              </a:spcBef>
              <a:buFont typeface="Arial"/>
              <a:buChar char="•"/>
            </a:pPr>
            <a:r>
              <a:rPr lang="en-US" dirty="0" smtClean="0">
                <a:solidFill>
                  <a:srgbClr val="1A1812"/>
                </a:solidFill>
                <a:latin typeface="Arial" pitchFamily="-111" charset="0"/>
                <a:ea typeface="ヒラギノ角ゴ Pro W3" pitchFamily="-111" charset="-128"/>
                <a:cs typeface="ヒラギノ角ゴ Pro W3" pitchFamily="-111" charset="-128"/>
              </a:rPr>
              <a:t>Did </a:t>
            </a:r>
            <a:r>
              <a:rPr lang="en-US" dirty="0">
                <a:solidFill>
                  <a:srgbClr val="1A1812"/>
                </a:solidFill>
                <a:latin typeface="Arial" pitchFamily="-111" charset="0"/>
                <a:ea typeface="ヒラギノ角ゴ Pro W3" pitchFamily="-111" charset="-128"/>
                <a:cs typeface="ヒラギノ角ゴ Pro W3" pitchFamily="-111" charset="-128"/>
              </a:rPr>
              <a:t>you know Humana has been helping older adults since 1961 when we started with nursing homes? Medicare started providing benefits in 1965. </a:t>
            </a:r>
          </a:p>
          <a:p>
            <a:pPr marL="167970" indent="-167970">
              <a:spcBef>
                <a:spcPct val="0"/>
              </a:spcBef>
              <a:buFont typeface="Arial"/>
              <a:buChar char="•"/>
            </a:pPr>
            <a:r>
              <a:rPr lang="en-US" dirty="0" smtClean="0">
                <a:solidFill>
                  <a:srgbClr val="1A1812"/>
                </a:solidFill>
                <a:latin typeface="Arial" pitchFamily="-111" charset="0"/>
                <a:ea typeface="ヒラギノ角ゴ Pro W3" pitchFamily="-111" charset="-128"/>
                <a:cs typeface="ヒラギノ角ゴ Pro W3" pitchFamily="-111" charset="-128"/>
              </a:rPr>
              <a:t>We’ve </a:t>
            </a:r>
            <a:r>
              <a:rPr lang="en-US" dirty="0">
                <a:solidFill>
                  <a:srgbClr val="1A1812"/>
                </a:solidFill>
                <a:latin typeface="Arial" pitchFamily="-111" charset="0"/>
                <a:ea typeface="ヒラギノ角ゴ Pro W3" pitchFamily="-111" charset="-128"/>
                <a:cs typeface="ヒラギノ角ゴ Pro W3" pitchFamily="-111" charset="-128"/>
              </a:rPr>
              <a:t>been providing alternatives to Original Medicare since the 1980s. We were one of the first companies to offer Medicare HMOs in South Florida. </a:t>
            </a:r>
          </a:p>
          <a:p>
            <a:pPr marL="167970" indent="-167970">
              <a:spcBef>
                <a:spcPct val="0"/>
              </a:spcBef>
              <a:buFont typeface="Arial"/>
              <a:buChar char="•"/>
            </a:pPr>
            <a:r>
              <a:rPr lang="en-US" dirty="0" smtClean="0">
                <a:solidFill>
                  <a:srgbClr val="1A1812"/>
                </a:solidFill>
                <a:latin typeface="Arial" pitchFamily="-111" charset="0"/>
                <a:ea typeface="ヒラギノ角ゴ Pro W3" pitchFamily="-111" charset="-128"/>
                <a:cs typeface="ヒラギノ角ゴ Pro W3" pitchFamily="-111" charset="-128"/>
              </a:rPr>
              <a:t>When </a:t>
            </a:r>
            <a:r>
              <a:rPr lang="en-US" dirty="0">
                <a:solidFill>
                  <a:srgbClr val="1A1812"/>
                </a:solidFill>
                <a:latin typeface="Arial" pitchFamily="-111" charset="0"/>
                <a:ea typeface="ヒラギノ角ゴ Pro W3" pitchFamily="-111" charset="-128"/>
                <a:cs typeface="ヒラギノ角ゴ Pro W3" pitchFamily="-111" charset="-128"/>
              </a:rPr>
              <a:t>you work with Humana you also get me, your agent. I’m here to help.</a:t>
            </a:r>
          </a:p>
          <a:p>
            <a:pPr marL="167970" indent="-167970">
              <a:spcBef>
                <a:spcPct val="0"/>
              </a:spcBef>
              <a:buFont typeface="Arial"/>
              <a:buChar char="•"/>
            </a:pPr>
            <a:r>
              <a:rPr lang="en-US" dirty="0" smtClean="0">
                <a:solidFill>
                  <a:srgbClr val="1A1812"/>
                </a:solidFill>
                <a:latin typeface="Arial" pitchFamily="-111" charset="0"/>
                <a:ea typeface="ＭＳ Ｐゴシック" pitchFamily="-111" charset="-128"/>
                <a:cs typeface="ＭＳ Ｐゴシック" pitchFamily="-111" charset="-128"/>
              </a:rPr>
              <a:t>Many </a:t>
            </a:r>
            <a:r>
              <a:rPr lang="en-US" dirty="0">
                <a:solidFill>
                  <a:srgbClr val="1A1812"/>
                </a:solidFill>
                <a:latin typeface="Arial" pitchFamily="-111" charset="0"/>
                <a:ea typeface="ＭＳ Ｐゴシック" pitchFamily="-111" charset="-128"/>
                <a:cs typeface="ＭＳ Ｐゴシック" pitchFamily="-111" charset="-128"/>
              </a:rPr>
              <a:t>people trust someone else to help make healthcare decisions, a spouse, grown child, or close friend. We call this person a caregiver. If you provide consent to</a:t>
            </a:r>
            <a:r>
              <a:rPr lang="en-US" dirty="0" smtClean="0">
                <a:solidFill>
                  <a:srgbClr val="1A1812"/>
                </a:solidFill>
                <a:latin typeface="Arial" pitchFamily="-111" charset="0"/>
                <a:ea typeface="ＭＳ Ｐゴシック" pitchFamily="-111" charset="-128"/>
                <a:cs typeface="ＭＳ Ｐゴシック" pitchFamily="-111" charset="-128"/>
              </a:rPr>
              <a:t> a </a:t>
            </a:r>
            <a:r>
              <a:rPr lang="en-US" dirty="0">
                <a:solidFill>
                  <a:srgbClr val="1A1812"/>
                </a:solidFill>
                <a:latin typeface="Arial" pitchFamily="-111" charset="0"/>
                <a:ea typeface="ＭＳ Ｐゴシック" pitchFamily="-111" charset="-128"/>
                <a:cs typeface="ＭＳ Ｐゴシック" pitchFamily="-111" charset="-128"/>
              </a:rPr>
              <a:t>caregiver he or she would be allowed to receive information on programs and services that are available for you. If you have a caregiver who helps you make these decisions I can provide you with a copy of the Personal Health Information consent form which can be found online at </a:t>
            </a:r>
            <a:r>
              <a:rPr lang="en-US" b="1" dirty="0">
                <a:solidFill>
                  <a:srgbClr val="1A1812"/>
                </a:solidFill>
                <a:latin typeface="Arial" pitchFamily="-111" charset="0"/>
                <a:ea typeface="ＭＳ Ｐゴシック" pitchFamily="-111" charset="-128"/>
                <a:cs typeface="ＭＳ Ｐゴシック" pitchFamily="-111" charset="-128"/>
              </a:rPr>
              <a:t>Humana.com/caregiver. </a:t>
            </a:r>
            <a:r>
              <a:rPr lang="en-US" dirty="0">
                <a:solidFill>
                  <a:srgbClr val="1A1812"/>
                </a:solidFill>
                <a:latin typeface="Arial" pitchFamily="-111" charset="0"/>
                <a:ea typeface="ＭＳ Ｐゴシック" pitchFamily="-111" charset="-128"/>
                <a:cs typeface="ＭＳ Ｐゴシック" pitchFamily="-111" charset="-128"/>
              </a:rPr>
              <a:t>This consent form is different from granting medical power of attorney, which allows someone to make decisions about your care and is what’s required for someone other than you to enroll you in the plan.</a:t>
            </a:r>
            <a:r>
              <a:rPr lang="en-US" b="1" dirty="0">
                <a:solidFill>
                  <a:srgbClr val="1A1812"/>
                </a:solidFill>
                <a:latin typeface="Arial" pitchFamily="-111" charset="0"/>
                <a:ea typeface="ＭＳ Ｐゴシック" pitchFamily="-111" charset="-128"/>
                <a:cs typeface="ＭＳ Ｐゴシック" pitchFamily="-111" charset="-128"/>
              </a:rPr>
              <a:t/>
            </a:r>
            <a:br>
              <a:rPr lang="en-US" b="1" dirty="0">
                <a:solidFill>
                  <a:srgbClr val="1A1812"/>
                </a:solidFill>
                <a:latin typeface="Arial" pitchFamily="-111" charset="0"/>
                <a:ea typeface="ＭＳ Ｐゴシック" pitchFamily="-111" charset="-128"/>
                <a:cs typeface="ＭＳ Ｐゴシック" pitchFamily="-111" charset="-128"/>
              </a:rPr>
            </a:br>
            <a:endParaRPr lang="en-US" b="1" dirty="0">
              <a:solidFill>
                <a:srgbClr val="1A1812"/>
              </a:solidFill>
              <a:latin typeface="Arial" pitchFamily="-111" charset="0"/>
              <a:ea typeface="ＭＳ Ｐゴシック" pitchFamily="-111" charset="-128"/>
              <a:cs typeface="ＭＳ Ｐゴシック" pitchFamily="-111" charset="-128"/>
            </a:endParaRPr>
          </a:p>
        </p:txBody>
      </p:sp>
      <p:sp>
        <p:nvSpPr>
          <p:cNvPr id="4" name="Slide Number Placeholder 3"/>
          <p:cNvSpPr>
            <a:spLocks noGrp="1"/>
          </p:cNvSpPr>
          <p:nvPr>
            <p:ph type="sldNum" sz="quarter" idx="10"/>
          </p:nvPr>
        </p:nvSpPr>
        <p:spPr/>
        <p:txBody>
          <a:bodyPr/>
          <a:lstStyle/>
          <a:p>
            <a:fld id="{EAC97B56-AFDD-CA46-9587-051FF648EB30}"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Times New Roman" pitchFamily="18" charset="0"/>
              <a:ea typeface="ＭＳ Ｐゴシック" pitchFamily="-112" charset="-128"/>
            </a:endParaRPr>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583">
              <a:defRPr sz="2400">
                <a:solidFill>
                  <a:schemeClr val="tx1"/>
                </a:solidFill>
                <a:latin typeface="Arial Unicode MS" pitchFamily="34" charset="-128"/>
                <a:ea typeface="ＭＳ Ｐゴシック" pitchFamily="-112" charset="-128"/>
              </a:defRPr>
            </a:lvl1pPr>
            <a:lvl2pPr marL="742854" indent="-285713" defTabSz="901583">
              <a:defRPr sz="2400">
                <a:solidFill>
                  <a:schemeClr val="tx1"/>
                </a:solidFill>
                <a:latin typeface="Arial Unicode MS" pitchFamily="34" charset="-128"/>
                <a:ea typeface="ＭＳ Ｐゴシック" pitchFamily="-112" charset="-128"/>
              </a:defRPr>
            </a:lvl2pPr>
            <a:lvl3pPr marL="1142852" indent="-228571" defTabSz="901583">
              <a:defRPr sz="2400">
                <a:solidFill>
                  <a:schemeClr val="tx1"/>
                </a:solidFill>
                <a:latin typeface="Arial Unicode MS" pitchFamily="34" charset="-128"/>
                <a:ea typeface="ＭＳ Ｐゴシック" pitchFamily="-112" charset="-128"/>
              </a:defRPr>
            </a:lvl3pPr>
            <a:lvl4pPr marL="1599993" indent="-228571" defTabSz="901583">
              <a:defRPr sz="2400">
                <a:solidFill>
                  <a:schemeClr val="tx1"/>
                </a:solidFill>
                <a:latin typeface="Arial Unicode MS" pitchFamily="34" charset="-128"/>
                <a:ea typeface="ＭＳ Ｐゴシック" pitchFamily="-112" charset="-128"/>
              </a:defRPr>
            </a:lvl4pPr>
            <a:lvl5pPr marL="2057133" indent="-228571" defTabSz="901583">
              <a:defRPr sz="2400">
                <a:solidFill>
                  <a:schemeClr val="tx1"/>
                </a:solidFill>
                <a:latin typeface="Arial Unicode MS" pitchFamily="34" charset="-128"/>
                <a:ea typeface="ＭＳ Ｐゴシック" pitchFamily="-112" charset="-128"/>
              </a:defRPr>
            </a:lvl5pPr>
            <a:lvl6pPr marL="2514274" indent="-228571" defTabSz="901583"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6pPr>
            <a:lvl7pPr marL="2971415" indent="-228571" defTabSz="901583"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7pPr>
            <a:lvl8pPr marL="3428556" indent="-228571" defTabSz="901583"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8pPr>
            <a:lvl9pPr marL="3885696" indent="-228571" defTabSz="901583"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9pPr>
          </a:lstStyle>
          <a:p>
            <a:fld id="{13B30586-C2E1-4D2D-8685-8876B6119457}" type="slidenum">
              <a:rPr lang="en-US" sz="1200">
                <a:latin typeface="Times New Roman" pitchFamily="18" charset="0"/>
              </a:rPr>
              <a:pPr/>
              <a:t>4</a:t>
            </a:fld>
            <a:endParaRPr lang="en-US" sz="1200" dirty="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i="1" dirty="0" smtClean="0">
                <a:latin typeface="Times New Roman" pitchFamily="18" charset="0"/>
                <a:ea typeface="ＭＳ Ｐゴシック" pitchFamily="-112" charset="-128"/>
              </a:rPr>
              <a:t>LPPO MAPD</a:t>
            </a:r>
          </a:p>
        </p:txBody>
      </p:sp>
      <p:sp>
        <p:nvSpPr>
          <p:cNvPr id="56324" name="Slide Number Placeholder 3"/>
          <p:cNvSpPr txBox="1">
            <a:spLocks noGrp="1"/>
          </p:cNvSpPr>
          <p:nvPr/>
        </p:nvSpPr>
        <p:spPr bwMode="auto">
          <a:xfrm>
            <a:off x="3881438" y="8688388"/>
            <a:ext cx="2982912"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66" tIns="45083" rIns="90166" bIns="45083" anchor="b"/>
          <a:lstStyle>
            <a:lvl1pPr defTabSz="901700">
              <a:defRPr sz="2400">
                <a:solidFill>
                  <a:schemeClr val="tx1"/>
                </a:solidFill>
                <a:latin typeface="Arial Unicode MS" pitchFamily="34" charset="-128"/>
                <a:ea typeface="ＭＳ Ｐゴシック" pitchFamily="-112" charset="-128"/>
              </a:defRPr>
            </a:lvl1pPr>
            <a:lvl2pPr marL="742950" indent="-285750" defTabSz="901700">
              <a:defRPr sz="2400">
                <a:solidFill>
                  <a:schemeClr val="tx1"/>
                </a:solidFill>
                <a:latin typeface="Arial Unicode MS" pitchFamily="34" charset="-128"/>
                <a:ea typeface="ＭＳ Ｐゴシック" pitchFamily="-112" charset="-128"/>
              </a:defRPr>
            </a:lvl2pPr>
            <a:lvl3pPr marL="1143000" indent="-228600" defTabSz="901700">
              <a:defRPr sz="2400">
                <a:solidFill>
                  <a:schemeClr val="tx1"/>
                </a:solidFill>
                <a:latin typeface="Arial Unicode MS" pitchFamily="34" charset="-128"/>
                <a:ea typeface="ＭＳ Ｐゴシック" pitchFamily="-112" charset="-128"/>
              </a:defRPr>
            </a:lvl3pPr>
            <a:lvl4pPr marL="1600200" indent="-228600" defTabSz="901700">
              <a:defRPr sz="2400">
                <a:solidFill>
                  <a:schemeClr val="tx1"/>
                </a:solidFill>
                <a:latin typeface="Arial Unicode MS" pitchFamily="34" charset="-128"/>
                <a:ea typeface="ＭＳ Ｐゴシック" pitchFamily="-112" charset="-128"/>
              </a:defRPr>
            </a:lvl4pPr>
            <a:lvl5pPr marL="2057400" indent="-228600" defTabSz="901700">
              <a:defRPr sz="2400">
                <a:solidFill>
                  <a:schemeClr val="tx1"/>
                </a:solidFill>
                <a:latin typeface="Arial Unicode MS" pitchFamily="34" charset="-128"/>
                <a:ea typeface="ＭＳ Ｐゴシック" pitchFamily="-112" charset="-128"/>
              </a:defRPr>
            </a:lvl5pPr>
            <a:lvl6pPr marL="25146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6pPr>
            <a:lvl7pPr marL="29718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7pPr>
            <a:lvl8pPr marL="34290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8pPr>
            <a:lvl9pPr marL="38862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9pPr>
          </a:lstStyle>
          <a:p>
            <a:pPr algn="r"/>
            <a:fld id="{3ED507BD-1B4E-4522-B512-92D53056E18A}" type="slidenum">
              <a:rPr lang="en-US" sz="1200">
                <a:solidFill>
                  <a:prstClr val="black"/>
                </a:solidFill>
                <a:latin typeface="Times New Roman" pitchFamily="18" charset="0"/>
              </a:rPr>
              <a:pPr algn="r"/>
              <a:t>5</a:t>
            </a:fld>
            <a:endParaRPr lang="en-US" sz="1200" dirty="0">
              <a:solidFill>
                <a:prstClr val="black"/>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imes New Roman" pitchFamily="18" charset="0"/>
                <a:ea typeface="ＭＳ Ｐゴシック" pitchFamily="-112" charset="-128"/>
                <a:cs typeface="+mn-cs"/>
              </a:rPr>
              <a:t>It’s important to note that when you join a Medicare Advantage plan, you don’t lose your Medicare benefits, and you don’t stop paying the premiums. What it does mean is that you’re agreeing to let the Medicare Advantage plan provide all your Medicare benefits, plus additional benefits.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Times New Roman" pitchFamily="18" charset="0"/>
              <a:ea typeface="ＭＳ Ｐゴシック" pitchFamily="-112"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Times New Roman" pitchFamily="18" charset="0"/>
                <a:ea typeface="ＭＳ Ｐゴシック" pitchFamily="-112" charset="-128"/>
                <a:cs typeface="+mn-cs"/>
              </a:rPr>
              <a:t>This is a custom plan for Gwinnett County Board of Commissioners retirees. It is not a Medicare Advantage plan that is available to the general public, so it will be different from your friends and neighbors’ plan. When you call Humana please let them know you are an Gwinnett County Board of Commissioners retiree and that you are eligible for their group plan.</a:t>
            </a:r>
          </a:p>
        </p:txBody>
      </p:sp>
      <p:sp>
        <p:nvSpPr>
          <p:cNvPr id="532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583">
              <a:defRPr sz="2400">
                <a:solidFill>
                  <a:schemeClr val="tx1"/>
                </a:solidFill>
                <a:latin typeface="Arial Unicode MS" pitchFamily="34" charset="-128"/>
                <a:ea typeface="ＭＳ Ｐゴシック" pitchFamily="-112" charset="-128"/>
              </a:defRPr>
            </a:lvl1pPr>
            <a:lvl2pPr marL="742854" indent="-285713" defTabSz="901583">
              <a:defRPr sz="2400">
                <a:solidFill>
                  <a:schemeClr val="tx1"/>
                </a:solidFill>
                <a:latin typeface="Arial Unicode MS" pitchFamily="34" charset="-128"/>
                <a:ea typeface="ＭＳ Ｐゴシック" pitchFamily="-112" charset="-128"/>
              </a:defRPr>
            </a:lvl2pPr>
            <a:lvl3pPr marL="1142852" indent="-228571" defTabSz="901583">
              <a:defRPr sz="2400">
                <a:solidFill>
                  <a:schemeClr val="tx1"/>
                </a:solidFill>
                <a:latin typeface="Arial Unicode MS" pitchFamily="34" charset="-128"/>
                <a:ea typeface="ＭＳ Ｐゴシック" pitchFamily="-112" charset="-128"/>
              </a:defRPr>
            </a:lvl3pPr>
            <a:lvl4pPr marL="1599993" indent="-228571" defTabSz="901583">
              <a:defRPr sz="2400">
                <a:solidFill>
                  <a:schemeClr val="tx1"/>
                </a:solidFill>
                <a:latin typeface="Arial Unicode MS" pitchFamily="34" charset="-128"/>
                <a:ea typeface="ＭＳ Ｐゴシック" pitchFamily="-112" charset="-128"/>
              </a:defRPr>
            </a:lvl4pPr>
            <a:lvl5pPr marL="2057133" indent="-228571" defTabSz="901583">
              <a:defRPr sz="2400">
                <a:solidFill>
                  <a:schemeClr val="tx1"/>
                </a:solidFill>
                <a:latin typeface="Arial Unicode MS" pitchFamily="34" charset="-128"/>
                <a:ea typeface="ＭＳ Ｐゴシック" pitchFamily="-112" charset="-128"/>
              </a:defRPr>
            </a:lvl5pPr>
            <a:lvl6pPr marL="2514274" indent="-228571" defTabSz="901583"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6pPr>
            <a:lvl7pPr marL="2971415" indent="-228571" defTabSz="901583"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7pPr>
            <a:lvl8pPr marL="3428556" indent="-228571" defTabSz="901583"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8pPr>
            <a:lvl9pPr marL="3885696" indent="-228571" defTabSz="901583"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9pPr>
          </a:lstStyle>
          <a:p>
            <a:fld id="{B63CA2F9-CE5D-437B-A72E-CFAB5C6EAC75}" type="slidenum">
              <a:rPr lang="en-US" sz="1200">
                <a:solidFill>
                  <a:prstClr val="black"/>
                </a:solidFill>
                <a:latin typeface="Times New Roman" pitchFamily="18" charset="0"/>
              </a:rPr>
              <a:pPr/>
              <a:t>6</a:t>
            </a:fld>
            <a:endParaRPr lang="en-US" sz="1200" dirty="0">
              <a:solidFill>
                <a:prstClr val="black"/>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i="0" baseline="0" dirty="0" smtClean="0">
                <a:latin typeface="Times New Roman" pitchFamily="18" charset="0"/>
                <a:ea typeface="ＭＳ Ｐゴシック" pitchFamily="-112" charset="-128"/>
              </a:rPr>
              <a:t>With a PPO, you can choose any healthcare provider that accepts Medicare; no referrals required. If you choose an in-network provider, you gain the advantage of a discounted price for services - a discount that’s already been negotiated between Humana and the provider. PPO plans may not be available in all areas.</a:t>
            </a:r>
          </a:p>
          <a:p>
            <a:r>
              <a:rPr lang="en-US" b="0" i="0" baseline="0" dirty="0" smtClean="0">
                <a:latin typeface="Times New Roman" pitchFamily="18" charset="0"/>
                <a:ea typeface="ＭＳ Ｐゴシック" pitchFamily="-112" charset="-128"/>
              </a:rPr>
              <a:t>Like Medicare, Humana cannot guarantee that your provider is in or will remain part of a plan network. Here are two ways you can determine whether your provider accepts your Humana Medicare Advantage Plan:</a:t>
            </a:r>
          </a:p>
          <a:p>
            <a:pPr marL="171450" indent="-171450">
              <a:buFont typeface="Arial" pitchFamily="34" charset="0"/>
              <a:buChar char="•"/>
            </a:pPr>
            <a:r>
              <a:rPr lang="en-US" b="0" i="0" baseline="0" dirty="0" smtClean="0">
                <a:latin typeface="Times New Roman" pitchFamily="18" charset="0"/>
                <a:ea typeface="ＭＳ Ｐゴシック" pitchFamily="-112" charset="-128"/>
              </a:rPr>
              <a:t>Use Humana’s online provider look-up, Physician Finder</a:t>
            </a:r>
          </a:p>
          <a:p>
            <a:pPr marL="171450" indent="-171450">
              <a:buFont typeface="Arial" pitchFamily="34" charset="0"/>
              <a:buChar char="•"/>
            </a:pPr>
            <a:r>
              <a:rPr lang="en-US" b="0" i="0" baseline="0" dirty="0" smtClean="0">
                <a:latin typeface="Times New Roman" pitchFamily="18" charset="0"/>
                <a:ea typeface="ＭＳ Ｐゴシック" pitchFamily="-112" charset="-128"/>
              </a:rPr>
              <a:t>Call your provider’s billing department and ask if the provider accepts the specific Humana plan you are considering</a:t>
            </a:r>
          </a:p>
          <a:p>
            <a:endParaRPr lang="en-US" b="0" i="0" baseline="0" dirty="0" smtClean="0">
              <a:latin typeface="Times New Roman" pitchFamily="18" charset="0"/>
              <a:ea typeface="ＭＳ Ｐゴシック" pitchFamily="-112" charset="-128"/>
            </a:endParaRPr>
          </a:p>
          <a:p>
            <a:endParaRPr lang="en-US" b="1" i="1" baseline="0" dirty="0" smtClean="0">
              <a:latin typeface="Times New Roman" pitchFamily="18" charset="0"/>
              <a:ea typeface="ＭＳ Ｐゴシック" pitchFamily="-112" charset="-128"/>
            </a:endParaRPr>
          </a:p>
          <a:p>
            <a:endParaRPr lang="en-US" b="0" baseline="0" dirty="0" smtClean="0"/>
          </a:p>
          <a:p>
            <a:pPr eaLnBrk="1" hangingPunct="1"/>
            <a:endParaRPr lang="en-US" dirty="0" smtClean="0"/>
          </a:p>
          <a:p>
            <a:endParaRPr lang="en-US" b="0" dirty="0" smtClean="0"/>
          </a:p>
          <a:p>
            <a:endParaRPr lang="en-US" b="1" dirty="0" smtClean="0">
              <a:latin typeface="Times New Roman" pitchFamily="18" charset="0"/>
              <a:ea typeface="ＭＳ Ｐゴシック" pitchFamily="-112" charset="-128"/>
            </a:endParaRPr>
          </a:p>
          <a:p>
            <a:endParaRPr lang="en-US" b="1" dirty="0" smtClean="0">
              <a:latin typeface="Times New Roman" pitchFamily="18" charset="0"/>
              <a:ea typeface="ＭＳ Ｐゴシック" pitchFamily="-112" charset="-128"/>
            </a:endParaRPr>
          </a:p>
          <a:p>
            <a:endParaRPr lang="en-US" b="1" i="0" dirty="0" smtClean="0">
              <a:latin typeface="Times New Roman" pitchFamily="18" charset="0"/>
              <a:ea typeface="ＭＳ Ｐゴシック" pitchFamily="-112" charset="-128"/>
            </a:endParaRPr>
          </a:p>
          <a:p>
            <a:endParaRPr lang="en-US" dirty="0" smtClean="0">
              <a:latin typeface="Times New Roman" pitchFamily="18" charset="0"/>
              <a:ea typeface="ＭＳ Ｐゴシック" pitchFamily="-112" charset="-128"/>
            </a:endParaRPr>
          </a:p>
          <a:p>
            <a:endParaRPr lang="en-US" dirty="0" smtClean="0">
              <a:latin typeface="Times New Roman" pitchFamily="18" charset="0"/>
              <a:ea typeface="ＭＳ Ｐゴシック" pitchFamily="-112" charset="-128"/>
            </a:endParaRPr>
          </a:p>
        </p:txBody>
      </p:sp>
      <p:sp>
        <p:nvSpPr>
          <p:cNvPr id="542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sz="2400">
                <a:solidFill>
                  <a:schemeClr val="tx1"/>
                </a:solidFill>
                <a:latin typeface="Arial Unicode MS" pitchFamily="34" charset="-128"/>
                <a:ea typeface="ＭＳ Ｐゴシック" pitchFamily="-112" charset="-128"/>
              </a:defRPr>
            </a:lvl1pPr>
            <a:lvl2pPr marL="742950" indent="-285750" defTabSz="901700">
              <a:defRPr sz="2400">
                <a:solidFill>
                  <a:schemeClr val="tx1"/>
                </a:solidFill>
                <a:latin typeface="Arial Unicode MS" pitchFamily="34" charset="-128"/>
                <a:ea typeface="ＭＳ Ｐゴシック" pitchFamily="-112" charset="-128"/>
              </a:defRPr>
            </a:lvl2pPr>
            <a:lvl3pPr marL="1143000" indent="-228600" defTabSz="901700">
              <a:defRPr sz="2400">
                <a:solidFill>
                  <a:schemeClr val="tx1"/>
                </a:solidFill>
                <a:latin typeface="Arial Unicode MS" pitchFamily="34" charset="-128"/>
                <a:ea typeface="ＭＳ Ｐゴシック" pitchFamily="-112" charset="-128"/>
              </a:defRPr>
            </a:lvl3pPr>
            <a:lvl4pPr marL="1600200" indent="-228600" defTabSz="901700">
              <a:defRPr sz="2400">
                <a:solidFill>
                  <a:schemeClr val="tx1"/>
                </a:solidFill>
                <a:latin typeface="Arial Unicode MS" pitchFamily="34" charset="-128"/>
                <a:ea typeface="ＭＳ Ｐゴシック" pitchFamily="-112" charset="-128"/>
              </a:defRPr>
            </a:lvl4pPr>
            <a:lvl5pPr marL="2057400" indent="-228600" defTabSz="901700">
              <a:defRPr sz="2400">
                <a:solidFill>
                  <a:schemeClr val="tx1"/>
                </a:solidFill>
                <a:latin typeface="Arial Unicode MS" pitchFamily="34" charset="-128"/>
                <a:ea typeface="ＭＳ Ｐゴシック" pitchFamily="-112" charset="-128"/>
              </a:defRPr>
            </a:lvl5pPr>
            <a:lvl6pPr marL="25146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6pPr>
            <a:lvl7pPr marL="29718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7pPr>
            <a:lvl8pPr marL="34290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8pPr>
            <a:lvl9pPr marL="38862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9pPr>
          </a:lstStyle>
          <a:p>
            <a:fld id="{DA586928-3AF0-4D63-9B58-9BD16834315B}" type="slidenum">
              <a:rPr lang="en-US" sz="1200" smtClean="0">
                <a:latin typeface="Times New Roman" pitchFamily="18" charset="0"/>
              </a:rPr>
              <a:pPr/>
              <a:t>7</a:t>
            </a:fld>
            <a:endParaRPr lang="en-US" sz="1200" dirty="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ea typeface="ＭＳ Ｐゴシック" pitchFamily="-112" charset="-128"/>
              </a:rPr>
              <a:t>Traditional</a:t>
            </a:r>
            <a:r>
              <a:rPr lang="en-US" b="1" baseline="0" dirty="0" smtClean="0">
                <a:latin typeface="Times New Roman" pitchFamily="18" charset="0"/>
                <a:ea typeface="ＭＳ Ｐゴシック" pitchFamily="-112" charset="-128"/>
              </a:rPr>
              <a:t> LPPO </a:t>
            </a:r>
          </a:p>
          <a:p>
            <a:r>
              <a:rPr lang="en-US" dirty="0" smtClean="0">
                <a:latin typeface="Times New Roman" pitchFamily="18" charset="0"/>
                <a:ea typeface="ＭＳ Ｐゴシック" pitchFamily="-112" charset="-128"/>
              </a:rPr>
              <a:t>Let’s talk about some “insurance words,” just to make sure you understand their meaning.</a:t>
            </a:r>
          </a:p>
          <a:p>
            <a:pPr>
              <a:buFont typeface="Wingdings" pitchFamily="2" charset="2"/>
              <a:buChar char="§"/>
            </a:pPr>
            <a:r>
              <a:rPr lang="en-US" dirty="0" smtClean="0">
                <a:latin typeface="Times New Roman" pitchFamily="18" charset="0"/>
                <a:ea typeface="ＭＳ Ｐゴシック" pitchFamily="-112" charset="-128"/>
              </a:rPr>
              <a:t>  Your </a:t>
            </a:r>
            <a:r>
              <a:rPr lang="en-US" b="1" dirty="0" smtClean="0">
                <a:latin typeface="Times New Roman" pitchFamily="18" charset="0"/>
                <a:ea typeface="ＭＳ Ｐゴシック" pitchFamily="-112" charset="-128"/>
              </a:rPr>
              <a:t>deductible</a:t>
            </a:r>
            <a:r>
              <a:rPr lang="en-US" dirty="0" smtClean="0">
                <a:latin typeface="Times New Roman" pitchFamily="18" charset="0"/>
                <a:ea typeface="ＭＳ Ｐゴシック" pitchFamily="-112" charset="-128"/>
              </a:rPr>
              <a:t> is the amount you must pay with your own money before the plan starts paying any of the cost.</a:t>
            </a:r>
          </a:p>
          <a:p>
            <a:pPr>
              <a:buFont typeface="Wingdings" pitchFamily="2" charset="2"/>
              <a:buChar char="§"/>
            </a:pPr>
            <a:r>
              <a:rPr lang="en-US" dirty="0" smtClean="0">
                <a:latin typeface="Times New Roman" pitchFamily="18" charset="0"/>
                <a:ea typeface="ＭＳ Ｐゴシック" pitchFamily="-112" charset="-128"/>
              </a:rPr>
              <a:t>  Then there’s </a:t>
            </a:r>
            <a:r>
              <a:rPr lang="en-US" b="1" dirty="0" smtClean="0">
                <a:latin typeface="Times New Roman" pitchFamily="18" charset="0"/>
                <a:ea typeface="ＭＳ Ｐゴシック" pitchFamily="-112" charset="-128"/>
              </a:rPr>
              <a:t>coinsurance</a:t>
            </a:r>
            <a:r>
              <a:rPr lang="en-US" dirty="0" smtClean="0">
                <a:latin typeface="Times New Roman" pitchFamily="18" charset="0"/>
                <a:ea typeface="ＭＳ Ｐゴシック" pitchFamily="-112" charset="-128"/>
              </a:rPr>
              <a:t>, which is a percentage of a cost. You pay a percentage, and the plan pays a percentage, and these two percentages always add up to 100 percent.</a:t>
            </a:r>
          </a:p>
          <a:p>
            <a:pPr>
              <a:buFont typeface="Wingdings" pitchFamily="2" charset="2"/>
              <a:buChar char="§"/>
            </a:pPr>
            <a:r>
              <a:rPr lang="en-US" dirty="0" smtClean="0">
                <a:latin typeface="Times New Roman" pitchFamily="18" charset="0"/>
                <a:ea typeface="ＭＳ Ｐゴシック" pitchFamily="-112" charset="-128"/>
              </a:rPr>
              <a:t>  Some plans have </a:t>
            </a:r>
            <a:r>
              <a:rPr lang="en-US" b="1" dirty="0" smtClean="0">
                <a:latin typeface="Times New Roman" pitchFamily="18" charset="0"/>
                <a:ea typeface="ＭＳ Ｐゴシック" pitchFamily="-112" charset="-128"/>
              </a:rPr>
              <a:t>copayments</a:t>
            </a:r>
            <a:r>
              <a:rPr lang="en-US" dirty="0" smtClean="0">
                <a:latin typeface="Times New Roman" pitchFamily="18" charset="0"/>
                <a:ea typeface="ＭＳ Ｐゴシック" pitchFamily="-112" charset="-128"/>
              </a:rPr>
              <a:t>. A copayment is a fixed amount you pay when you go to the doctor, hospital, etc. </a:t>
            </a:r>
          </a:p>
          <a:p>
            <a:endParaRPr lang="en-US" dirty="0" smtClean="0">
              <a:latin typeface="Times New Roman" pitchFamily="18" charset="0"/>
              <a:ea typeface="ＭＳ Ｐゴシック" pitchFamily="-112" charset="-128"/>
            </a:endParaRPr>
          </a:p>
          <a:p>
            <a:endParaRPr lang="en-US" baseline="0" dirty="0" smtClean="0">
              <a:latin typeface="Times New Roman" pitchFamily="18" charset="0"/>
              <a:ea typeface="ＭＳ Ｐゴシック" pitchFamily="-112" charset="-128"/>
            </a:endParaRPr>
          </a:p>
          <a:p>
            <a:endParaRPr lang="en-US" dirty="0" smtClean="0">
              <a:latin typeface="Times New Roman" pitchFamily="18" charset="0"/>
              <a:ea typeface="ＭＳ Ｐゴシック" pitchFamily="-112" charset="-128"/>
            </a:endParaRPr>
          </a:p>
        </p:txBody>
      </p:sp>
      <p:sp>
        <p:nvSpPr>
          <p:cNvPr id="573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sz="2400">
                <a:solidFill>
                  <a:schemeClr val="tx1"/>
                </a:solidFill>
                <a:latin typeface="Arial Unicode MS" pitchFamily="34" charset="-128"/>
                <a:ea typeface="ＭＳ Ｐゴシック" pitchFamily="-112" charset="-128"/>
              </a:defRPr>
            </a:lvl1pPr>
            <a:lvl2pPr marL="742950" indent="-285750" defTabSz="901700">
              <a:defRPr sz="2400">
                <a:solidFill>
                  <a:schemeClr val="tx1"/>
                </a:solidFill>
                <a:latin typeface="Arial Unicode MS" pitchFamily="34" charset="-128"/>
                <a:ea typeface="ＭＳ Ｐゴシック" pitchFamily="-112" charset="-128"/>
              </a:defRPr>
            </a:lvl2pPr>
            <a:lvl3pPr marL="1143000" indent="-228600" defTabSz="901700">
              <a:defRPr sz="2400">
                <a:solidFill>
                  <a:schemeClr val="tx1"/>
                </a:solidFill>
                <a:latin typeface="Arial Unicode MS" pitchFamily="34" charset="-128"/>
                <a:ea typeface="ＭＳ Ｐゴシック" pitchFamily="-112" charset="-128"/>
              </a:defRPr>
            </a:lvl3pPr>
            <a:lvl4pPr marL="1600200" indent="-228600" defTabSz="901700">
              <a:defRPr sz="2400">
                <a:solidFill>
                  <a:schemeClr val="tx1"/>
                </a:solidFill>
                <a:latin typeface="Arial Unicode MS" pitchFamily="34" charset="-128"/>
                <a:ea typeface="ＭＳ Ｐゴシック" pitchFamily="-112" charset="-128"/>
              </a:defRPr>
            </a:lvl4pPr>
            <a:lvl5pPr marL="2057400" indent="-228600" defTabSz="901700">
              <a:defRPr sz="2400">
                <a:solidFill>
                  <a:schemeClr val="tx1"/>
                </a:solidFill>
                <a:latin typeface="Arial Unicode MS" pitchFamily="34" charset="-128"/>
                <a:ea typeface="ＭＳ Ｐゴシック" pitchFamily="-112" charset="-128"/>
              </a:defRPr>
            </a:lvl5pPr>
            <a:lvl6pPr marL="25146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6pPr>
            <a:lvl7pPr marL="29718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7pPr>
            <a:lvl8pPr marL="34290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8pPr>
            <a:lvl9pPr marL="38862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9pPr>
          </a:lstStyle>
          <a:p>
            <a:fld id="{25130305-A495-4EBD-81FB-52CFD1D68B7B}" type="slidenum">
              <a:rPr lang="en-US" sz="1200" smtClean="0">
                <a:solidFill>
                  <a:prstClr val="black"/>
                </a:solidFill>
                <a:latin typeface="Times New Roman" pitchFamily="18" charset="0"/>
              </a:rPr>
              <a:pPr/>
              <a:t>8</a:t>
            </a:fld>
            <a:endParaRPr lang="en-US" sz="1200" dirty="0" smtClean="0">
              <a:solidFill>
                <a:prstClr val="black"/>
              </a:solidFill>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ea typeface="ＭＳ Ｐゴシック" pitchFamily="-112" charset="-128"/>
              </a:rPr>
              <a:t>Traditional</a:t>
            </a:r>
            <a:r>
              <a:rPr lang="en-US" b="1" baseline="0" dirty="0" smtClean="0">
                <a:latin typeface="Times New Roman" pitchFamily="18" charset="0"/>
                <a:ea typeface="ＭＳ Ｐゴシック" pitchFamily="-112" charset="-128"/>
              </a:rPr>
              <a:t> LPPO</a:t>
            </a:r>
          </a:p>
        </p:txBody>
      </p:sp>
      <p:sp>
        <p:nvSpPr>
          <p:cNvPr id="573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defRPr sz="2400">
                <a:solidFill>
                  <a:schemeClr val="tx1"/>
                </a:solidFill>
                <a:latin typeface="Arial Unicode MS" pitchFamily="34" charset="-128"/>
                <a:ea typeface="ＭＳ Ｐゴシック" pitchFamily="-112" charset="-128"/>
              </a:defRPr>
            </a:lvl1pPr>
            <a:lvl2pPr marL="742950" indent="-285750" defTabSz="901700">
              <a:defRPr sz="2400">
                <a:solidFill>
                  <a:schemeClr val="tx1"/>
                </a:solidFill>
                <a:latin typeface="Arial Unicode MS" pitchFamily="34" charset="-128"/>
                <a:ea typeface="ＭＳ Ｐゴシック" pitchFamily="-112" charset="-128"/>
              </a:defRPr>
            </a:lvl2pPr>
            <a:lvl3pPr marL="1143000" indent="-228600" defTabSz="901700">
              <a:defRPr sz="2400">
                <a:solidFill>
                  <a:schemeClr val="tx1"/>
                </a:solidFill>
                <a:latin typeface="Arial Unicode MS" pitchFamily="34" charset="-128"/>
                <a:ea typeface="ＭＳ Ｐゴシック" pitchFamily="-112" charset="-128"/>
              </a:defRPr>
            </a:lvl3pPr>
            <a:lvl4pPr marL="1600200" indent="-228600" defTabSz="901700">
              <a:defRPr sz="2400">
                <a:solidFill>
                  <a:schemeClr val="tx1"/>
                </a:solidFill>
                <a:latin typeface="Arial Unicode MS" pitchFamily="34" charset="-128"/>
                <a:ea typeface="ＭＳ Ｐゴシック" pitchFamily="-112" charset="-128"/>
              </a:defRPr>
            </a:lvl4pPr>
            <a:lvl5pPr marL="2057400" indent="-228600" defTabSz="901700">
              <a:defRPr sz="2400">
                <a:solidFill>
                  <a:schemeClr val="tx1"/>
                </a:solidFill>
                <a:latin typeface="Arial Unicode MS" pitchFamily="34" charset="-128"/>
                <a:ea typeface="ＭＳ Ｐゴシック" pitchFamily="-112" charset="-128"/>
              </a:defRPr>
            </a:lvl5pPr>
            <a:lvl6pPr marL="25146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6pPr>
            <a:lvl7pPr marL="29718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7pPr>
            <a:lvl8pPr marL="34290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8pPr>
            <a:lvl9pPr marL="3886200" indent="-228600" defTabSz="9017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9pPr>
          </a:lstStyle>
          <a:p>
            <a:fld id="{25130305-A495-4EBD-81FB-52CFD1D68B7B}" type="slidenum">
              <a:rPr lang="en-US" sz="1200" smtClean="0">
                <a:solidFill>
                  <a:prstClr val="black"/>
                </a:solidFill>
                <a:latin typeface="Times New Roman" pitchFamily="18" charset="0"/>
              </a:rPr>
              <a:pPr/>
              <a:t>9</a:t>
            </a:fld>
            <a:endParaRPr lang="en-US" sz="1200" dirty="0" smtClean="0">
              <a:solidFill>
                <a:prstClr val="black"/>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al Titl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userDrawn="1">
            <p:ph type="ctrTitle"/>
          </p:nvPr>
        </p:nvSpPr>
        <p:spPr>
          <a:xfrm>
            <a:off x="347472" y="685800"/>
            <a:ext cx="5556250" cy="1839259"/>
          </a:xfrm>
        </p:spPr>
        <p:txBody>
          <a:bodyPr>
            <a:normAutofit/>
          </a:bodyPr>
          <a:lstStyle>
            <a:lvl1pPr algn="l" defTabSz="457200" rtl="0" eaLnBrk="1" latinLnBrk="0" hangingPunct="1">
              <a:lnSpc>
                <a:spcPct val="90000"/>
              </a:lnSpc>
              <a:spcBef>
                <a:spcPct val="0"/>
              </a:spcBef>
              <a:buNone/>
              <a:defRPr lang="en-US" sz="4000" kern="1200" dirty="0" smtClean="0">
                <a:solidFill>
                  <a:schemeClr val="bg2"/>
                </a:solidFill>
                <a:latin typeface="+mj-lt"/>
                <a:ea typeface="+mj-ea"/>
                <a:cs typeface="+mj-cs"/>
              </a:defRPr>
            </a:lvl1pPr>
          </a:lstStyle>
          <a:p>
            <a:r>
              <a:rPr lang="en-US" smtClean="0"/>
              <a:t>Click to edit Master title style</a:t>
            </a:r>
            <a:endParaRPr lang="en-US" dirty="0"/>
          </a:p>
        </p:txBody>
      </p:sp>
      <p:sp>
        <p:nvSpPr>
          <p:cNvPr id="9" name="Subtitle 2"/>
          <p:cNvSpPr>
            <a:spLocks noGrp="1"/>
          </p:cNvSpPr>
          <p:nvPr userDrawn="1">
            <p:ph type="subTitle" idx="1"/>
          </p:nvPr>
        </p:nvSpPr>
        <p:spPr>
          <a:xfrm>
            <a:off x="347472" y="2576980"/>
            <a:ext cx="5556250" cy="1309220"/>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6"/>
          <p:cNvSpPr>
            <a:spLocks noGrp="1"/>
          </p:cNvSpPr>
          <p:nvPr userDrawn="1">
            <p:ph type="body" sz="quarter" idx="12"/>
          </p:nvPr>
        </p:nvSpPr>
        <p:spPr>
          <a:xfrm>
            <a:off x="347472" y="3886200"/>
            <a:ext cx="5536315" cy="1022350"/>
          </a:xfrm>
        </p:spPr>
        <p:txBody>
          <a:bodyPr>
            <a:normAutofit/>
          </a:bodyPr>
          <a:lstStyle>
            <a:lvl1pPr marL="0" indent="0">
              <a:spcBef>
                <a:spcPts val="0"/>
              </a:spcBef>
              <a:buNone/>
              <a:defRPr sz="1600">
                <a:solidFill>
                  <a:schemeClr val="accent4"/>
                </a:solidFill>
              </a:defRPr>
            </a:lvl1pPr>
          </a:lstStyle>
          <a:p>
            <a:pPr lvl="0"/>
            <a:r>
              <a:rPr lang="en-US" smtClean="0"/>
              <a:t>Click to edit Master text styles</a:t>
            </a:r>
          </a:p>
        </p:txBody>
      </p:sp>
      <p:pic>
        <p:nvPicPr>
          <p:cNvPr id="6" name="Picture 5" descr="hum_rgb_pos.e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0144" y="6001983"/>
            <a:ext cx="2105066" cy="667460"/>
          </a:xfrm>
          <a:prstGeom prst="rect">
            <a:avLst/>
          </a:prstGeom>
          <a:solidFill>
            <a:schemeClr val="bg1"/>
          </a:solidFill>
        </p:spPr>
      </p:pic>
      <p:sp>
        <p:nvSpPr>
          <p:cNvPr id="11" name="Footer Placeholder 2"/>
          <p:cNvSpPr>
            <a:spLocks noGrp="1"/>
          </p:cNvSpPr>
          <p:nvPr>
            <p:ph type="ftr" sz="quarter" idx="14"/>
          </p:nvPr>
        </p:nvSpPr>
        <p:spPr>
          <a:xfrm>
            <a:off x="332121" y="6617370"/>
            <a:ext cx="4114800" cy="213279"/>
          </a:xfrm>
        </p:spPr>
        <p:txBody>
          <a:bodyPr/>
          <a:lstStyle/>
          <a:p>
            <a:r>
              <a:rPr lang="en-US" dirty="0" smtClean="0"/>
              <a:t>Insert form number via Header and Footer option or delete, if not needed</a:t>
            </a:r>
            <a:endParaRPr lang="en-US" dirty="0"/>
          </a:p>
        </p:txBody>
      </p:sp>
    </p:spTree>
    <p:extLst>
      <p:ext uri="{BB962C8B-B14F-4D97-AF65-F5344CB8AC3E}">
        <p14:creationId xmlns:p14="http://schemas.microsoft.com/office/powerpoint/2010/main" val="15956767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userDrawn="1">
            <p:ph type="ctrTitle"/>
          </p:nvPr>
        </p:nvSpPr>
        <p:spPr>
          <a:xfrm>
            <a:off x="929210" y="851960"/>
            <a:ext cx="5336123" cy="587903"/>
          </a:xfrm>
        </p:spPr>
        <p:txBody>
          <a:bodyPr>
            <a:normAutofit/>
          </a:bodyPr>
          <a:lstStyle>
            <a:lvl1pPr algn="l" defTabSz="457200" rtl="0" eaLnBrk="1" latinLnBrk="0" hangingPunct="1">
              <a:lnSpc>
                <a:spcPct val="90000"/>
              </a:lnSpc>
              <a:spcBef>
                <a:spcPct val="0"/>
              </a:spcBef>
              <a:buNone/>
              <a:defRPr lang="en-US" sz="4000" b="0" kern="1200" dirty="0" smtClean="0">
                <a:solidFill>
                  <a:schemeClr val="tx2"/>
                </a:solidFill>
                <a:latin typeface="+mj-lt"/>
                <a:ea typeface="+mj-ea"/>
                <a:cs typeface="+mj-cs"/>
              </a:defRPr>
            </a:lvl1pPr>
          </a:lstStyle>
          <a:p>
            <a:r>
              <a:rPr lang="en-US" smtClean="0"/>
              <a:t>Click to edit Master title style</a:t>
            </a:r>
            <a:endParaRPr lang="en-US" dirty="0"/>
          </a:p>
        </p:txBody>
      </p:sp>
      <p:sp>
        <p:nvSpPr>
          <p:cNvPr id="9" name="Subtitle 2"/>
          <p:cNvSpPr>
            <a:spLocks noGrp="1"/>
          </p:cNvSpPr>
          <p:nvPr userDrawn="1">
            <p:ph type="subTitle" idx="1"/>
          </p:nvPr>
        </p:nvSpPr>
        <p:spPr>
          <a:xfrm>
            <a:off x="929210" y="1600200"/>
            <a:ext cx="5336123" cy="2646893"/>
          </a:xfrm>
        </p:spPr>
        <p:txBody>
          <a:bodyPr>
            <a:normAutofit/>
          </a:bodyPr>
          <a:lstStyle>
            <a:lvl1pPr marL="0" indent="0" algn="l" defTabSz="457200" rtl="0" eaLnBrk="1" latinLnBrk="0" hangingPunct="1">
              <a:lnSpc>
                <a:spcPct val="90000"/>
              </a:lnSpc>
              <a:spcBef>
                <a:spcPts val="0"/>
              </a:spcBef>
              <a:buFont typeface="Arial"/>
              <a:buNone/>
              <a:defRPr lang="en-US" sz="2600" kern="1200" dirty="0" smtClean="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dirty="0" smtClean="0"/>
              <a:t>Insert date via Header and Footer option</a:t>
            </a:r>
            <a:endParaRPr lang="en-US" dirty="0"/>
          </a:p>
        </p:txBody>
      </p:sp>
      <p:sp>
        <p:nvSpPr>
          <p:cNvPr id="6" name="Slide Number Placeholder 5"/>
          <p:cNvSpPr>
            <a:spLocks noGrp="1"/>
          </p:cNvSpPr>
          <p:nvPr>
            <p:ph type="sldNum" sz="quarter" idx="12"/>
          </p:nvPr>
        </p:nvSpPr>
        <p:spPr/>
        <p:txBody>
          <a:bodyPr/>
          <a:lstStyle/>
          <a:p>
            <a:fld id="{485C39CC-EE39-D443-B36F-C90C146C8057}" type="slidenum">
              <a:rPr lang="en-US" smtClean="0"/>
              <a:pPr/>
              <a:t>‹#›</a:t>
            </a:fld>
            <a:endParaRPr lang="en-US" dirty="0"/>
          </a:p>
        </p:txBody>
      </p:sp>
      <p:pic>
        <p:nvPicPr>
          <p:cNvPr id="7" name="Picture 6" descr="hum_rgb_pos.e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0144" y="6001983"/>
            <a:ext cx="2105066" cy="667460"/>
          </a:xfrm>
          <a:prstGeom prst="rect">
            <a:avLst/>
          </a:prstGeom>
          <a:solidFill>
            <a:schemeClr val="bg1"/>
          </a:solidFill>
        </p:spPr>
      </p:pic>
      <p:sp>
        <p:nvSpPr>
          <p:cNvPr id="11" name="Footer Placeholder 2"/>
          <p:cNvSpPr>
            <a:spLocks noGrp="1"/>
          </p:cNvSpPr>
          <p:nvPr>
            <p:ph type="ftr" sz="quarter" idx="14"/>
          </p:nvPr>
        </p:nvSpPr>
        <p:spPr>
          <a:xfrm>
            <a:off x="332121" y="6617370"/>
            <a:ext cx="4114800" cy="213279"/>
          </a:xfrm>
        </p:spPr>
        <p:txBody>
          <a:bodyPr/>
          <a:lstStyle/>
          <a:p>
            <a:r>
              <a:rPr lang="en-US" dirty="0" smtClean="0"/>
              <a:t>Insert form number via Header and Footer option or delete, if not needed</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26" name="Picture 2" descr="\\psf\Host\Volumes\johbee\Documents\01_Freelance_Design\INTERBRAND\Humana\exports\template_fix_and_tutorial\slide_LifeBox_300-green.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297033"/>
            <a:ext cx="8695962" cy="121412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4963"/>
            <a:ext cx="8229600" cy="4422775"/>
          </a:xfrm>
        </p:spPr>
        <p:txBody>
          <a:bodyPr lIns="0" tIns="0" rIns="0" bIns="0"/>
          <a:lstStyle>
            <a:lvl1pPr marL="227013" indent="-227013">
              <a:defRPr>
                <a:solidFill>
                  <a:schemeClr val="tx1"/>
                </a:solidFill>
              </a:defRPr>
            </a:lvl1pPr>
            <a:lvl2pPr marL="457200" indent="-228600">
              <a:spcBef>
                <a:spcPts val="600"/>
              </a:spcBef>
              <a:spcAft>
                <a:spcPts val="0"/>
              </a:spcAft>
              <a:buFont typeface="BentonSansF Book" pitchFamily="50" charset="0"/>
              <a:buChar char="–"/>
              <a:defRPr/>
            </a:lvl2pPr>
            <a:lvl3pPr marL="685800" indent="-215900">
              <a:spcBef>
                <a:spcPts val="400"/>
              </a:spcBef>
              <a:spcAft>
                <a:spcPts val="400"/>
              </a:spcAft>
              <a:defRPr/>
            </a:lvl3pPr>
            <a:lvl4pPr marL="914400" indent="-228600">
              <a:defRPr/>
            </a:lvl4pPr>
            <a:lvl5pPr marL="1143000" indent="-230188">
              <a:defRPr sz="1400"/>
            </a:lvl5pPr>
            <a:lvl6pPr marL="1143000" indent="-228600">
              <a:spcBef>
                <a:spcPts val="960"/>
              </a:spcBef>
              <a:buClr>
                <a:schemeClr val="bg2"/>
              </a:buClr>
              <a:buSzPct val="80000"/>
              <a:buFont typeface="Arial" pitchFamily="34" charset="0"/>
              <a:buChar cha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485C39CC-EE39-D443-B36F-C90C146C8057}" type="slidenum">
              <a:rPr lang="en-US" smtClean="0"/>
              <a:pPr/>
              <a:t>‹#›</a:t>
            </a:fld>
            <a:endParaRPr lang="en-US" dirty="0"/>
          </a:p>
        </p:txBody>
      </p:sp>
      <p:sp>
        <p:nvSpPr>
          <p:cNvPr id="8" name="Footer Placeholder 7"/>
          <p:cNvSpPr>
            <a:spLocks noGrp="1"/>
          </p:cNvSpPr>
          <p:nvPr>
            <p:ph type="ftr" sz="quarter" idx="11"/>
          </p:nvPr>
        </p:nvSpPr>
        <p:spPr>
          <a:xfrm>
            <a:off x="457200" y="6617370"/>
            <a:ext cx="4114799" cy="213279"/>
          </a:xfrm>
        </p:spPr>
        <p:txBody>
          <a:bodyPr/>
          <a:lstStyle/>
          <a:p>
            <a:r>
              <a:rPr lang="en-US" dirty="0" smtClean="0"/>
              <a:t>Insert form number via Header and Footer option or delete, if not needed</a:t>
            </a:r>
            <a:endParaRPr lang="en-US" dirty="0"/>
          </a:p>
        </p:txBody>
      </p:sp>
      <p:sp>
        <p:nvSpPr>
          <p:cNvPr id="9" name="Title 8"/>
          <p:cNvSpPr>
            <a:spLocks noGrp="1"/>
          </p:cNvSpPr>
          <p:nvPr>
            <p:ph type="title"/>
          </p:nvPr>
        </p:nvSpPr>
        <p:spPr>
          <a:xfrm>
            <a:off x="812800" y="338668"/>
            <a:ext cx="7873999" cy="1003115"/>
          </a:xfrm>
        </p:spPr>
        <p:txBody>
          <a:bodyPr anchor="ctr" anchorCtr="0"/>
          <a:lstStyle>
            <a:lvl1pPr>
              <a:defRPr b="0">
                <a:solidFill>
                  <a:schemeClr val="tx2"/>
                </a:solidFill>
              </a:defRPr>
            </a:lvl1pPr>
          </a:lstStyle>
          <a:p>
            <a:r>
              <a:rPr lang="en-US" smtClean="0"/>
              <a:t>Click to edit Master title style</a:t>
            </a:r>
            <a:endParaRPr lang="en-US" dirty="0"/>
          </a:p>
        </p:txBody>
      </p:sp>
      <p:cxnSp>
        <p:nvCxnSpPr>
          <p:cNvPr id="11" name="Straight Connector 10"/>
          <p:cNvCxnSpPr/>
          <p:nvPr userDrawn="1"/>
        </p:nvCxnSpPr>
        <p:spPr>
          <a:xfrm>
            <a:off x="454025" y="6148388"/>
            <a:ext cx="82327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descr="hum_rgb_pos.e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310" y="6245225"/>
            <a:ext cx="1061426" cy="336550"/>
          </a:xfrm>
          <a:prstGeom prst="rect">
            <a:avLst/>
          </a:prstGeom>
        </p:spPr>
      </p:pic>
      <p:sp>
        <p:nvSpPr>
          <p:cNvPr id="2" name="Date Placeholder 1"/>
          <p:cNvSpPr>
            <a:spLocks noGrp="1"/>
          </p:cNvSpPr>
          <p:nvPr>
            <p:ph type="dt" sz="half" idx="12"/>
          </p:nvPr>
        </p:nvSpPr>
        <p:spPr>
          <a:xfrm>
            <a:off x="5486400" y="6338276"/>
            <a:ext cx="2819400" cy="243922"/>
          </a:xfrm>
        </p:spPr>
        <p:txBody>
          <a:bodyPr/>
          <a:lstStyle/>
          <a:p>
            <a:r>
              <a:rPr lang="en-US" dirty="0" smtClean="0"/>
              <a:t>Insert date via Header and Footer option</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pic>
        <p:nvPicPr>
          <p:cNvPr id="14" name="Picture 2" descr="\\psf\Host\Volumes\johbee\Documents\01_Freelance_Design\INTERBRAND\Humana\exports\template_fix_and_tutorial\slide_LifeBox_300-green.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297033"/>
            <a:ext cx="8695962" cy="121412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604963"/>
            <a:ext cx="4113212" cy="4422775"/>
          </a:xfrm>
        </p:spPr>
        <p:txBody>
          <a:bodyPr lIns="0" tIns="0" rIns="91440" bIns="0"/>
          <a:lstStyle>
            <a:lvl1pPr marL="227013" indent="-227013">
              <a:defRPr>
                <a:solidFill>
                  <a:schemeClr val="tx1"/>
                </a:solidFill>
              </a:defRPr>
            </a:lvl1pPr>
            <a:lvl2pPr marL="457200" indent="-228600">
              <a:spcBef>
                <a:spcPts val="600"/>
              </a:spcBef>
              <a:spcAft>
                <a:spcPts val="0"/>
              </a:spcAft>
              <a:buFont typeface="BentonSansF Book" pitchFamily="50" charset="0"/>
              <a:buChar char="–"/>
              <a:defRPr/>
            </a:lvl2pPr>
            <a:lvl3pPr marL="685800" indent="-215900">
              <a:spcBef>
                <a:spcPts val="400"/>
              </a:spcBef>
              <a:spcAft>
                <a:spcPts val="400"/>
              </a:spcAft>
              <a:defRPr/>
            </a:lvl3pPr>
            <a:lvl4pPr marL="914400" indent="-228600">
              <a:defRPr/>
            </a:lvl4pPr>
            <a:lvl5pPr marL="1139825" indent="-230188">
              <a:defRPr sz="1400"/>
            </a:lvl5pPr>
            <a:lvl6pPr marL="1143000" indent="-228600">
              <a:spcBef>
                <a:spcPts val="0"/>
              </a:spcBef>
              <a:spcAft>
                <a:spcPts val="400"/>
              </a:spcAft>
              <a:buClr>
                <a:schemeClr val="bg2"/>
              </a:buClr>
              <a:buSzPct val="80000"/>
              <a:buFont typeface="Arial" pitchFamily="34" charset="0"/>
              <a:buChar cha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485C39CC-EE39-D443-B36F-C90C146C8057}" type="slidenum">
              <a:rPr lang="en-US" smtClean="0"/>
              <a:pPr/>
              <a:t>‹#›</a:t>
            </a:fld>
            <a:endParaRPr lang="en-US" dirty="0"/>
          </a:p>
        </p:txBody>
      </p:sp>
      <p:sp>
        <p:nvSpPr>
          <p:cNvPr id="8" name="Footer Placeholder 7"/>
          <p:cNvSpPr>
            <a:spLocks noGrp="1"/>
          </p:cNvSpPr>
          <p:nvPr>
            <p:ph type="ftr" sz="quarter" idx="11"/>
          </p:nvPr>
        </p:nvSpPr>
        <p:spPr/>
        <p:txBody>
          <a:bodyPr/>
          <a:lstStyle/>
          <a:p>
            <a:r>
              <a:rPr lang="en-US" dirty="0" smtClean="0"/>
              <a:t>Insert form number via Header and Footer option or delete, if not needed</a:t>
            </a:r>
            <a:endParaRPr lang="en-US" dirty="0"/>
          </a:p>
        </p:txBody>
      </p:sp>
      <p:sp>
        <p:nvSpPr>
          <p:cNvPr id="9" name="Title 8"/>
          <p:cNvSpPr>
            <a:spLocks noGrp="1"/>
          </p:cNvSpPr>
          <p:nvPr>
            <p:ph type="title"/>
          </p:nvPr>
        </p:nvSpPr>
        <p:spPr>
          <a:xfrm>
            <a:off x="812800" y="338668"/>
            <a:ext cx="7873999" cy="1003115"/>
          </a:xfrm>
        </p:spPr>
        <p:txBody>
          <a:bodyPr anchor="ctr" anchorCtr="0"/>
          <a:lstStyle>
            <a:lvl1pPr>
              <a:defRPr b="0">
                <a:solidFill>
                  <a:schemeClr val="tx2"/>
                </a:solidFill>
              </a:defRPr>
            </a:lvl1pPr>
          </a:lstStyle>
          <a:p>
            <a:r>
              <a:rPr lang="en-US" smtClean="0"/>
              <a:t>Click to edit Master title style</a:t>
            </a:r>
            <a:endParaRPr lang="en-US" dirty="0"/>
          </a:p>
        </p:txBody>
      </p:sp>
      <p:cxnSp>
        <p:nvCxnSpPr>
          <p:cNvPr id="11" name="Straight Connector 10"/>
          <p:cNvCxnSpPr/>
          <p:nvPr userDrawn="1"/>
        </p:nvCxnSpPr>
        <p:spPr>
          <a:xfrm>
            <a:off x="454025" y="6148388"/>
            <a:ext cx="82327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descr="hum_rgb_pos.e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310" y="6245225"/>
            <a:ext cx="1061426" cy="336550"/>
          </a:xfrm>
          <a:prstGeom prst="rect">
            <a:avLst/>
          </a:prstGeom>
        </p:spPr>
      </p:pic>
      <p:sp>
        <p:nvSpPr>
          <p:cNvPr id="12" name="Content Placeholder 2"/>
          <p:cNvSpPr>
            <a:spLocks noGrp="1"/>
          </p:cNvSpPr>
          <p:nvPr>
            <p:ph idx="12"/>
          </p:nvPr>
        </p:nvSpPr>
        <p:spPr>
          <a:xfrm>
            <a:off x="4568826" y="1604963"/>
            <a:ext cx="4113212" cy="4422775"/>
          </a:xfrm>
        </p:spPr>
        <p:txBody>
          <a:bodyPr lIns="0" tIns="0" rIns="91440" bIns="0"/>
          <a:lstStyle>
            <a:lvl1pPr marL="227013" indent="-227013">
              <a:defRPr>
                <a:solidFill>
                  <a:schemeClr val="tx1"/>
                </a:solidFill>
              </a:defRPr>
            </a:lvl1pPr>
            <a:lvl2pPr marL="457200" indent="-228600">
              <a:spcBef>
                <a:spcPts val="600"/>
              </a:spcBef>
              <a:spcAft>
                <a:spcPts val="0"/>
              </a:spcAft>
              <a:buFont typeface="BentonSansF Book" pitchFamily="50" charset="0"/>
              <a:buChar char="–"/>
              <a:defRPr/>
            </a:lvl2pPr>
            <a:lvl3pPr marL="685800" indent="-215900">
              <a:spcBef>
                <a:spcPts val="400"/>
              </a:spcBef>
              <a:spcAft>
                <a:spcPts val="400"/>
              </a:spcAft>
              <a:defRPr/>
            </a:lvl3pPr>
            <a:lvl4pPr marL="914400" indent="-228600">
              <a:defRPr/>
            </a:lvl4pPr>
            <a:lvl5pPr marL="1139825" indent="-230188">
              <a:defRPr sz="1400"/>
            </a:lvl5pPr>
            <a:lvl6pPr marL="1143000" indent="-228600">
              <a:spcBef>
                <a:spcPts val="0"/>
              </a:spcBef>
              <a:spcAft>
                <a:spcPts val="400"/>
              </a:spcAft>
              <a:buClr>
                <a:schemeClr val="bg2"/>
              </a:buClr>
              <a:buSzPct val="80000"/>
              <a:buFont typeface="Arial" pitchFamily="34" charset="0"/>
              <a:buChar cha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3"/>
          </p:nvPr>
        </p:nvSpPr>
        <p:spPr/>
        <p:txBody>
          <a:bodyPr/>
          <a:lstStyle/>
          <a:p>
            <a:r>
              <a:rPr lang="en-US" dirty="0" smtClean="0"/>
              <a:t>Insert date via Header and Footer option</a:t>
            </a:r>
            <a:endParaRPr lang="en-US" dirty="0"/>
          </a:p>
        </p:txBody>
      </p:sp>
    </p:spTree>
    <p:extLst>
      <p:ext uri="{BB962C8B-B14F-4D97-AF65-F5344CB8AC3E}">
        <p14:creationId xmlns:p14="http://schemas.microsoft.com/office/powerpoint/2010/main" val="419548775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ferred Title Only">
    <p:spTree>
      <p:nvGrpSpPr>
        <p:cNvPr id="1" name=""/>
        <p:cNvGrpSpPr/>
        <p:nvPr/>
      </p:nvGrpSpPr>
      <p:grpSpPr>
        <a:xfrm>
          <a:off x="0" y="0"/>
          <a:ext cx="0" cy="0"/>
          <a:chOff x="0" y="0"/>
          <a:chExt cx="0" cy="0"/>
        </a:xfrm>
      </p:grpSpPr>
      <p:pic>
        <p:nvPicPr>
          <p:cNvPr id="10" name="Picture 2" descr="\\psf\Host\Volumes\johbee\Documents\01_Freelance_Design\INTERBRAND\Humana\exports\template_fix_and_tutorial\slide_LifeBox_300-green.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297033"/>
            <a:ext cx="8695962" cy="121412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p>
            <a:fld id="{485C39CC-EE39-D443-B36F-C90C146C8057}" type="slidenum">
              <a:rPr lang="en-US" smtClean="0"/>
              <a:pPr/>
              <a:t>‹#›</a:t>
            </a:fld>
            <a:endParaRPr lang="en-US" dirty="0"/>
          </a:p>
        </p:txBody>
      </p:sp>
      <p:sp>
        <p:nvSpPr>
          <p:cNvPr id="8" name="Footer Placeholder 7"/>
          <p:cNvSpPr>
            <a:spLocks noGrp="1"/>
          </p:cNvSpPr>
          <p:nvPr>
            <p:ph type="ftr" sz="quarter" idx="11"/>
          </p:nvPr>
        </p:nvSpPr>
        <p:spPr/>
        <p:txBody>
          <a:bodyPr/>
          <a:lstStyle/>
          <a:p>
            <a:r>
              <a:rPr lang="en-US" dirty="0" smtClean="0"/>
              <a:t>Insert form number via Header and Footer option or delete, if not needed</a:t>
            </a:r>
            <a:endParaRPr lang="en-US" dirty="0"/>
          </a:p>
        </p:txBody>
      </p:sp>
      <p:sp>
        <p:nvSpPr>
          <p:cNvPr id="9" name="Title 8"/>
          <p:cNvSpPr>
            <a:spLocks noGrp="1"/>
          </p:cNvSpPr>
          <p:nvPr>
            <p:ph type="title"/>
          </p:nvPr>
        </p:nvSpPr>
        <p:spPr>
          <a:xfrm>
            <a:off x="812800" y="338668"/>
            <a:ext cx="7873999" cy="1003115"/>
          </a:xfrm>
        </p:spPr>
        <p:txBody>
          <a:bodyPr anchor="ctr" anchorCtr="0"/>
          <a:lstStyle>
            <a:lvl1pPr>
              <a:defRPr b="0">
                <a:solidFill>
                  <a:schemeClr val="tx2"/>
                </a:solidFill>
              </a:defRPr>
            </a:lvl1pPr>
          </a:lstStyle>
          <a:p>
            <a:r>
              <a:rPr lang="en-US" smtClean="0"/>
              <a:t>Click to edit Master title style</a:t>
            </a:r>
            <a:endParaRPr lang="en-US" dirty="0"/>
          </a:p>
        </p:txBody>
      </p:sp>
      <p:cxnSp>
        <p:nvCxnSpPr>
          <p:cNvPr id="11" name="Straight Connector 10"/>
          <p:cNvCxnSpPr/>
          <p:nvPr userDrawn="1"/>
        </p:nvCxnSpPr>
        <p:spPr>
          <a:xfrm>
            <a:off x="454025" y="6148388"/>
            <a:ext cx="82327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descr="hum_rgb_pos.e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310" y="6245225"/>
            <a:ext cx="1061426" cy="336550"/>
          </a:xfrm>
          <a:prstGeom prst="rect">
            <a:avLst/>
          </a:prstGeom>
        </p:spPr>
      </p:pic>
      <p:sp>
        <p:nvSpPr>
          <p:cNvPr id="2" name="Date Placeholder 1"/>
          <p:cNvSpPr>
            <a:spLocks noGrp="1"/>
          </p:cNvSpPr>
          <p:nvPr>
            <p:ph type="dt" sz="half" idx="12"/>
          </p:nvPr>
        </p:nvSpPr>
        <p:spPr/>
        <p:txBody>
          <a:bodyPr/>
          <a:lstStyle/>
          <a:p>
            <a:r>
              <a:rPr lang="en-US" dirty="0" smtClean="0"/>
              <a:t>Insert date via Header and Footer option</a:t>
            </a:r>
            <a:endParaRPr lang="en-US" dirty="0"/>
          </a:p>
        </p:txBody>
      </p:sp>
    </p:spTree>
    <p:extLst>
      <p:ext uri="{BB962C8B-B14F-4D97-AF65-F5344CB8AC3E}">
        <p14:creationId xmlns:p14="http://schemas.microsoft.com/office/powerpoint/2010/main" val="216469016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ternate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476750"/>
          </a:xfrm>
        </p:spPr>
        <p:txBody>
          <a:bodyPr lIns="0" tIns="0" rIns="0" bIns="0"/>
          <a:lstStyle>
            <a:lvl2pPr marL="460375" indent="-231775">
              <a:spcBef>
                <a:spcPts val="0"/>
              </a:spcBef>
              <a:spcAft>
                <a:spcPts val="1000"/>
              </a:spcAft>
              <a:buFont typeface="BentonSansF Book" pitchFamily="50" charset="0"/>
              <a:buChar char="–"/>
              <a:defRPr/>
            </a:lvl2pPr>
            <a:lvl3pPr marL="687388" indent="-228600">
              <a:spcBef>
                <a:spcPts val="0"/>
              </a:spcBef>
              <a:spcAft>
                <a:spcPts val="800"/>
              </a:spcAft>
              <a:buFont typeface="Arial" pitchFamily="34" charset="0"/>
              <a:buChar char="•"/>
              <a:tabLst/>
              <a:defRPr/>
            </a:lvl3pPr>
            <a:lvl4pPr marL="909638" indent="-228600">
              <a:spcBef>
                <a:spcPts val="0"/>
              </a:spcBef>
              <a:spcAft>
                <a:spcPts val="600"/>
              </a:spcAft>
              <a:buFont typeface="BentonSansF Book" pitchFamily="50" charset="0"/>
              <a:buChar char="–"/>
              <a:defRPr/>
            </a:lvl4pPr>
            <a:lvl6pPr marL="1143000" indent="-228600">
              <a:spcBef>
                <a:spcPts val="0"/>
              </a:spcBef>
              <a:spcAft>
                <a:spcPts val="400"/>
              </a:spcAft>
              <a:buClr>
                <a:schemeClr val="bg2"/>
              </a:buClr>
              <a:buFont typeface="Arial" pitchFamily="34" charset="0"/>
              <a:buChar cha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485C39CC-EE39-D443-B36F-C90C146C8057}" type="slidenum">
              <a:rPr lang="en-US" smtClean="0"/>
              <a:pPr/>
              <a:t>‹#›</a:t>
            </a:fld>
            <a:endParaRPr lang="en-US" dirty="0"/>
          </a:p>
        </p:txBody>
      </p:sp>
      <p:sp>
        <p:nvSpPr>
          <p:cNvPr id="8" name="Footer Placeholder 7"/>
          <p:cNvSpPr>
            <a:spLocks noGrp="1"/>
          </p:cNvSpPr>
          <p:nvPr>
            <p:ph type="ftr" sz="quarter" idx="11"/>
          </p:nvPr>
        </p:nvSpPr>
        <p:spPr/>
        <p:txBody>
          <a:bodyPr/>
          <a:lstStyle/>
          <a:p>
            <a:r>
              <a:rPr lang="en-US" dirty="0" smtClean="0"/>
              <a:t>Insert form number via Header and Footer option or delete, if not needed</a:t>
            </a:r>
            <a:endParaRPr lang="en-US" dirty="0"/>
          </a:p>
        </p:txBody>
      </p:sp>
      <p:sp>
        <p:nvSpPr>
          <p:cNvPr id="9" name="Title 8"/>
          <p:cNvSpPr>
            <a:spLocks noGrp="1"/>
          </p:cNvSpPr>
          <p:nvPr>
            <p:ph type="title"/>
          </p:nvPr>
        </p:nvSpPr>
        <p:spPr/>
        <p:txBody>
          <a:bodyPr/>
          <a:lstStyle/>
          <a:p>
            <a:r>
              <a:rPr lang="en-US" smtClean="0"/>
              <a:t>Click to edit Master title style</a:t>
            </a:r>
            <a:endParaRPr lang="en-US" dirty="0"/>
          </a:p>
        </p:txBody>
      </p:sp>
      <p:cxnSp>
        <p:nvCxnSpPr>
          <p:cNvPr id="11" name="Straight Connector 10"/>
          <p:cNvCxnSpPr/>
          <p:nvPr userDrawn="1"/>
        </p:nvCxnSpPr>
        <p:spPr>
          <a:xfrm>
            <a:off x="454025" y="6148388"/>
            <a:ext cx="82327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descr="hum_rgb_pos.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310" y="6245225"/>
            <a:ext cx="1061426" cy="336550"/>
          </a:xfrm>
          <a:prstGeom prst="rect">
            <a:avLst/>
          </a:prstGeom>
        </p:spPr>
      </p:pic>
      <p:sp>
        <p:nvSpPr>
          <p:cNvPr id="2" name="Date Placeholder 1"/>
          <p:cNvSpPr>
            <a:spLocks noGrp="1"/>
          </p:cNvSpPr>
          <p:nvPr>
            <p:ph type="dt" sz="half" idx="12"/>
          </p:nvPr>
        </p:nvSpPr>
        <p:spPr/>
        <p:txBody>
          <a:bodyPr/>
          <a:lstStyle/>
          <a:p>
            <a:r>
              <a:rPr lang="en-US" dirty="0" smtClean="0"/>
              <a:t>Insert date via Header and Footer option</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ternate Title and 2 Content">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485C39CC-EE39-D443-B36F-C90C146C8057}" type="slidenum">
              <a:rPr lang="en-US" smtClean="0"/>
              <a:pPr/>
              <a:t>‹#›</a:t>
            </a:fld>
            <a:endParaRPr lang="en-US" dirty="0"/>
          </a:p>
        </p:txBody>
      </p:sp>
      <p:sp>
        <p:nvSpPr>
          <p:cNvPr id="9" name="Footer Placeholder 8"/>
          <p:cNvSpPr>
            <a:spLocks noGrp="1"/>
          </p:cNvSpPr>
          <p:nvPr>
            <p:ph type="ftr" sz="quarter" idx="11"/>
          </p:nvPr>
        </p:nvSpPr>
        <p:spPr/>
        <p:txBody>
          <a:bodyPr/>
          <a:lstStyle/>
          <a:p>
            <a:r>
              <a:rPr lang="en-US" dirty="0" smtClean="0"/>
              <a:t>Insert form number via Header and Footer option or delete, if not needed</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cxnSp>
        <p:nvCxnSpPr>
          <p:cNvPr id="12" name="Straight Connector 11"/>
          <p:cNvCxnSpPr/>
          <p:nvPr userDrawn="1"/>
        </p:nvCxnSpPr>
        <p:spPr>
          <a:xfrm>
            <a:off x="454025" y="6148388"/>
            <a:ext cx="82327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descr="hum_rgb_pos.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310" y="6245225"/>
            <a:ext cx="1061426" cy="336550"/>
          </a:xfrm>
          <a:prstGeom prst="rect">
            <a:avLst/>
          </a:prstGeom>
        </p:spPr>
      </p:pic>
      <p:sp>
        <p:nvSpPr>
          <p:cNvPr id="14" name="Content Placeholder 2"/>
          <p:cNvSpPr>
            <a:spLocks noGrp="1"/>
          </p:cNvSpPr>
          <p:nvPr>
            <p:ph idx="1"/>
          </p:nvPr>
        </p:nvSpPr>
        <p:spPr>
          <a:xfrm>
            <a:off x="457200" y="1604963"/>
            <a:ext cx="4113212" cy="4422775"/>
          </a:xfrm>
        </p:spPr>
        <p:txBody>
          <a:bodyPr lIns="0" tIns="0" rIns="91440" bIns="0"/>
          <a:lstStyle>
            <a:lvl1pPr marL="227013" indent="-227013">
              <a:defRPr>
                <a:solidFill>
                  <a:schemeClr val="tx1"/>
                </a:solidFill>
              </a:defRPr>
            </a:lvl1pPr>
            <a:lvl2pPr marL="457200" indent="-228600">
              <a:spcBef>
                <a:spcPts val="600"/>
              </a:spcBef>
              <a:spcAft>
                <a:spcPts val="0"/>
              </a:spcAft>
              <a:buFont typeface="BentonSansF Book" pitchFamily="50" charset="0"/>
              <a:buChar char="–"/>
              <a:defRPr/>
            </a:lvl2pPr>
            <a:lvl3pPr marL="685800" indent="-215900">
              <a:spcBef>
                <a:spcPts val="400"/>
              </a:spcBef>
              <a:spcAft>
                <a:spcPts val="400"/>
              </a:spcAft>
              <a:defRPr/>
            </a:lvl3pPr>
            <a:lvl4pPr marL="914400" indent="-228600">
              <a:defRPr/>
            </a:lvl4pPr>
            <a:lvl5pPr marL="1139825" indent="-230188">
              <a:defRPr sz="1400"/>
            </a:lvl5pPr>
            <a:lvl6pPr marL="1143000" indent="-228600">
              <a:spcBef>
                <a:spcPts val="0"/>
              </a:spcBef>
              <a:spcAft>
                <a:spcPts val="400"/>
              </a:spcAft>
              <a:buClr>
                <a:schemeClr val="bg2"/>
              </a:buClr>
              <a:buSzPct val="80000"/>
              <a:buFont typeface="Arial" pitchFamily="34" charset="0"/>
              <a:buChar cha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2"/>
          <p:cNvSpPr>
            <a:spLocks noGrp="1"/>
          </p:cNvSpPr>
          <p:nvPr>
            <p:ph idx="12"/>
          </p:nvPr>
        </p:nvSpPr>
        <p:spPr>
          <a:xfrm>
            <a:off x="4568826" y="1604963"/>
            <a:ext cx="4113212" cy="4422775"/>
          </a:xfrm>
        </p:spPr>
        <p:txBody>
          <a:bodyPr lIns="0" tIns="0" rIns="91440" bIns="0"/>
          <a:lstStyle>
            <a:lvl1pPr marL="227013" indent="-227013">
              <a:defRPr>
                <a:solidFill>
                  <a:schemeClr val="tx1"/>
                </a:solidFill>
              </a:defRPr>
            </a:lvl1pPr>
            <a:lvl2pPr marL="457200" indent="-228600">
              <a:spcBef>
                <a:spcPts val="600"/>
              </a:spcBef>
              <a:spcAft>
                <a:spcPts val="0"/>
              </a:spcAft>
              <a:buFont typeface="BentonSansF Book" pitchFamily="50" charset="0"/>
              <a:buChar char="–"/>
              <a:defRPr/>
            </a:lvl2pPr>
            <a:lvl3pPr marL="685800" indent="-215900">
              <a:spcBef>
                <a:spcPts val="400"/>
              </a:spcBef>
              <a:spcAft>
                <a:spcPts val="400"/>
              </a:spcAft>
              <a:defRPr/>
            </a:lvl3pPr>
            <a:lvl4pPr marL="914400" indent="-228600">
              <a:defRPr/>
            </a:lvl4pPr>
            <a:lvl5pPr marL="1139825" indent="-230188">
              <a:defRPr sz="1400"/>
            </a:lvl5pPr>
            <a:lvl6pPr marL="1143000" indent="-228600">
              <a:spcBef>
                <a:spcPts val="0"/>
              </a:spcBef>
              <a:spcAft>
                <a:spcPts val="400"/>
              </a:spcAft>
              <a:buClr>
                <a:schemeClr val="bg2"/>
              </a:buClr>
              <a:buSzPct val="80000"/>
              <a:buFont typeface="Arial" pitchFamily="34" charset="0"/>
              <a:buChar cha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3"/>
          </p:nvPr>
        </p:nvSpPr>
        <p:spPr/>
        <p:txBody>
          <a:bodyPr/>
          <a:lstStyle/>
          <a:p>
            <a:r>
              <a:rPr lang="en-US" dirty="0" smtClean="0"/>
              <a:t>Insert date via Header and Footer option</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ternate 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485C39CC-EE39-D443-B36F-C90C146C8057}" type="slidenum">
              <a:rPr lang="en-US" smtClean="0"/>
              <a:pPr/>
              <a:t>‹#›</a:t>
            </a:fld>
            <a:endParaRPr lang="en-US" dirty="0"/>
          </a:p>
        </p:txBody>
      </p:sp>
      <p:sp>
        <p:nvSpPr>
          <p:cNvPr id="7" name="Footer Placeholder 6"/>
          <p:cNvSpPr>
            <a:spLocks noGrp="1"/>
          </p:cNvSpPr>
          <p:nvPr>
            <p:ph type="ftr" sz="quarter" idx="11"/>
          </p:nvPr>
        </p:nvSpPr>
        <p:spPr/>
        <p:txBody>
          <a:bodyPr/>
          <a:lstStyle/>
          <a:p>
            <a:r>
              <a:rPr lang="en-US" dirty="0" smtClean="0"/>
              <a:t>Insert form number via Header and Footer option or delete, if not needed</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cxnSp>
        <p:nvCxnSpPr>
          <p:cNvPr id="11" name="Straight Connector 10"/>
          <p:cNvCxnSpPr/>
          <p:nvPr userDrawn="1"/>
        </p:nvCxnSpPr>
        <p:spPr>
          <a:xfrm>
            <a:off x="454025" y="6148388"/>
            <a:ext cx="82327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hum_rgb_pos.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310" y="6245225"/>
            <a:ext cx="1061426" cy="336550"/>
          </a:xfrm>
          <a:prstGeom prst="rect">
            <a:avLst/>
          </a:prstGeom>
        </p:spPr>
      </p:pic>
      <p:sp>
        <p:nvSpPr>
          <p:cNvPr id="2" name="Date Placeholder 1"/>
          <p:cNvSpPr>
            <a:spLocks noGrp="1"/>
          </p:cNvSpPr>
          <p:nvPr>
            <p:ph type="dt" sz="half" idx="12"/>
          </p:nvPr>
        </p:nvSpPr>
        <p:spPr/>
        <p:txBody>
          <a:bodyPr/>
          <a:lstStyle/>
          <a:p>
            <a:r>
              <a:rPr lang="en-US" dirty="0" smtClean="0"/>
              <a:t>Insert date via Header and Footer option</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485C39CC-EE39-D443-B36F-C90C146C8057}" type="slidenum">
              <a:rPr lang="en-US" smtClean="0"/>
              <a:pPr/>
              <a:t>‹#›</a:t>
            </a:fld>
            <a:endParaRPr lang="en-US" dirty="0"/>
          </a:p>
        </p:txBody>
      </p:sp>
      <p:sp>
        <p:nvSpPr>
          <p:cNvPr id="6" name="Footer Placeholder 5"/>
          <p:cNvSpPr>
            <a:spLocks noGrp="1"/>
          </p:cNvSpPr>
          <p:nvPr>
            <p:ph type="ftr" sz="quarter" idx="11"/>
          </p:nvPr>
        </p:nvSpPr>
        <p:spPr/>
        <p:txBody>
          <a:bodyPr/>
          <a:lstStyle/>
          <a:p>
            <a:r>
              <a:rPr lang="en-US" dirty="0" smtClean="0"/>
              <a:t>Insert form number via Header and Footer option or delete, if not needed</a:t>
            </a:r>
            <a:endParaRPr lang="en-US" dirty="0"/>
          </a:p>
        </p:txBody>
      </p:sp>
      <p:cxnSp>
        <p:nvCxnSpPr>
          <p:cNvPr id="8" name="Straight Connector 7"/>
          <p:cNvCxnSpPr/>
          <p:nvPr userDrawn="1"/>
        </p:nvCxnSpPr>
        <p:spPr>
          <a:xfrm>
            <a:off x="454025" y="6148388"/>
            <a:ext cx="823277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hum_rgb_pos.e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310" y="6245225"/>
            <a:ext cx="1061426" cy="336550"/>
          </a:xfrm>
          <a:prstGeom prst="rect">
            <a:avLst/>
          </a:prstGeom>
        </p:spPr>
      </p:pic>
      <p:sp>
        <p:nvSpPr>
          <p:cNvPr id="2" name="Date Placeholder 1"/>
          <p:cNvSpPr>
            <a:spLocks noGrp="1"/>
          </p:cNvSpPr>
          <p:nvPr>
            <p:ph type="dt" sz="half" idx="12"/>
          </p:nvPr>
        </p:nvSpPr>
        <p:spPr/>
        <p:txBody>
          <a:bodyPr/>
          <a:lstStyle/>
          <a:p>
            <a:r>
              <a:rPr lang="en-US" dirty="0" smtClean="0"/>
              <a:t>Insert date via Header and Footer option</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al TItl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userDrawn="1">
            <p:ph type="ctrTitle"/>
          </p:nvPr>
        </p:nvSpPr>
        <p:spPr>
          <a:xfrm>
            <a:off x="758952" y="2078657"/>
            <a:ext cx="5556250" cy="1346736"/>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smtClean="0"/>
              <a:t>Click to edit Master title style</a:t>
            </a:r>
            <a:endParaRPr lang="en-US" dirty="0"/>
          </a:p>
        </p:txBody>
      </p:sp>
      <p:sp>
        <p:nvSpPr>
          <p:cNvPr id="9" name="Subtitle 2"/>
          <p:cNvSpPr>
            <a:spLocks noGrp="1"/>
          </p:cNvSpPr>
          <p:nvPr userDrawn="1">
            <p:ph type="subTitle" idx="1"/>
          </p:nvPr>
        </p:nvSpPr>
        <p:spPr>
          <a:xfrm>
            <a:off x="758952" y="3436469"/>
            <a:ext cx="5556250" cy="927100"/>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6"/>
          <p:cNvSpPr>
            <a:spLocks noGrp="1"/>
          </p:cNvSpPr>
          <p:nvPr userDrawn="1">
            <p:ph type="body" sz="quarter" idx="12"/>
          </p:nvPr>
        </p:nvSpPr>
        <p:spPr>
          <a:xfrm>
            <a:off x="5739889" y="4548668"/>
            <a:ext cx="1619250" cy="1022350"/>
          </a:xfrm>
        </p:spPr>
        <p:txBody>
          <a:bodyPr>
            <a:normAutofit/>
          </a:bodyPr>
          <a:lstStyle>
            <a:lvl1pPr marL="0" indent="0">
              <a:spcBef>
                <a:spcPts val="0"/>
              </a:spcBef>
              <a:buNone/>
              <a:defRPr sz="1600">
                <a:solidFill>
                  <a:schemeClr val="tx2"/>
                </a:solidFill>
              </a:defRPr>
            </a:lvl1pPr>
          </a:lstStyle>
          <a:p>
            <a:pPr lvl="0"/>
            <a:r>
              <a:rPr lang="en-US" smtClean="0"/>
              <a:t>Click to edit Master text styles</a:t>
            </a:r>
          </a:p>
        </p:txBody>
      </p:sp>
      <p:pic>
        <p:nvPicPr>
          <p:cNvPr id="6" name="Picture 5" descr="hum_rgb_pos.e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0144" y="6001983"/>
            <a:ext cx="2105066" cy="667460"/>
          </a:xfrm>
          <a:prstGeom prst="rect">
            <a:avLst/>
          </a:prstGeom>
          <a:solidFill>
            <a:schemeClr val="bg1"/>
          </a:solidFill>
        </p:spPr>
      </p:pic>
      <p:sp>
        <p:nvSpPr>
          <p:cNvPr id="11" name="Footer Placeholder 2"/>
          <p:cNvSpPr>
            <a:spLocks noGrp="1"/>
          </p:cNvSpPr>
          <p:nvPr>
            <p:ph type="ftr" sz="quarter" idx="14"/>
          </p:nvPr>
        </p:nvSpPr>
        <p:spPr>
          <a:xfrm>
            <a:off x="332121" y="6617370"/>
            <a:ext cx="4114800" cy="213279"/>
          </a:xfrm>
        </p:spPr>
        <p:txBody>
          <a:bodyPr/>
          <a:lstStyle/>
          <a:p>
            <a:r>
              <a:rPr lang="en-US" dirty="0" smtClean="0"/>
              <a:t>Insert form number via Header and Footer option or delete, if not needed</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al 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userDrawn="1">
            <p:ph type="ctrTitle"/>
          </p:nvPr>
        </p:nvSpPr>
        <p:spPr>
          <a:xfrm>
            <a:off x="1973281" y="3108199"/>
            <a:ext cx="4424993" cy="1719072"/>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smtClean="0"/>
              <a:t>Click to edit Master title style</a:t>
            </a:r>
            <a:endParaRPr lang="en-US" dirty="0"/>
          </a:p>
        </p:txBody>
      </p:sp>
      <p:sp>
        <p:nvSpPr>
          <p:cNvPr id="9" name="Subtitle 2"/>
          <p:cNvSpPr>
            <a:spLocks noGrp="1"/>
          </p:cNvSpPr>
          <p:nvPr userDrawn="1">
            <p:ph type="subTitle" idx="1"/>
          </p:nvPr>
        </p:nvSpPr>
        <p:spPr>
          <a:xfrm>
            <a:off x="1973281" y="4827271"/>
            <a:ext cx="4424993" cy="850376"/>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6"/>
          <p:cNvSpPr>
            <a:spLocks noGrp="1"/>
          </p:cNvSpPr>
          <p:nvPr userDrawn="1">
            <p:ph type="body" sz="quarter" idx="12"/>
          </p:nvPr>
        </p:nvSpPr>
        <p:spPr>
          <a:xfrm>
            <a:off x="7120057" y="4396297"/>
            <a:ext cx="1471119" cy="1022350"/>
          </a:xfrm>
        </p:spPr>
        <p:txBody>
          <a:bodyPr>
            <a:normAutofit/>
          </a:bodyPr>
          <a:lstStyle>
            <a:lvl1pPr marL="0" indent="0">
              <a:spcBef>
                <a:spcPts val="0"/>
              </a:spcBef>
              <a:buNone/>
              <a:defRPr sz="1600">
                <a:solidFill>
                  <a:schemeClr val="tx2"/>
                </a:solidFill>
              </a:defRPr>
            </a:lvl1pPr>
          </a:lstStyle>
          <a:p>
            <a:pPr lvl="0"/>
            <a:r>
              <a:rPr lang="en-US" smtClean="0"/>
              <a:t>Click to edit Master text styles</a:t>
            </a:r>
          </a:p>
        </p:txBody>
      </p:sp>
      <p:pic>
        <p:nvPicPr>
          <p:cNvPr id="6" name="Picture 5" descr="hum_rgb_pos.e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0144" y="6001983"/>
            <a:ext cx="2105066" cy="667460"/>
          </a:xfrm>
          <a:prstGeom prst="rect">
            <a:avLst/>
          </a:prstGeom>
          <a:solidFill>
            <a:schemeClr val="bg1"/>
          </a:solidFill>
        </p:spPr>
      </p:pic>
      <p:sp>
        <p:nvSpPr>
          <p:cNvPr id="3" name="Footer Placeholder 2"/>
          <p:cNvSpPr>
            <a:spLocks noGrp="1"/>
          </p:cNvSpPr>
          <p:nvPr>
            <p:ph type="ftr" sz="quarter" idx="14"/>
          </p:nvPr>
        </p:nvSpPr>
        <p:spPr>
          <a:xfrm>
            <a:off x="332121" y="6617370"/>
            <a:ext cx="4114800" cy="213279"/>
          </a:xfrm>
        </p:spPr>
        <p:txBody>
          <a:bodyPr/>
          <a:lstStyle/>
          <a:p>
            <a:r>
              <a:rPr lang="en-US" dirty="0" smtClean="0"/>
              <a:t>Insert form number via Header and Footer option or delete, if not needed</a:t>
            </a:r>
            <a:endParaRPr lang="en-US" dirty="0"/>
          </a:p>
        </p:txBody>
      </p:sp>
    </p:spTree>
    <p:extLst>
      <p:ext uri="{BB962C8B-B14F-4D97-AF65-F5344CB8AC3E}">
        <p14:creationId xmlns:p14="http://schemas.microsoft.com/office/powerpoint/2010/main" val="756546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al 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userDrawn="1">
            <p:ph type="ctrTitle"/>
          </p:nvPr>
        </p:nvSpPr>
        <p:spPr>
          <a:xfrm>
            <a:off x="760977" y="2862072"/>
            <a:ext cx="4424993" cy="1719072"/>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smtClean="0"/>
              <a:t>Click to edit Master title style</a:t>
            </a:r>
            <a:endParaRPr lang="en-US" dirty="0"/>
          </a:p>
        </p:txBody>
      </p:sp>
      <p:sp>
        <p:nvSpPr>
          <p:cNvPr id="9" name="Subtitle 2"/>
          <p:cNvSpPr>
            <a:spLocks noGrp="1"/>
          </p:cNvSpPr>
          <p:nvPr userDrawn="1">
            <p:ph type="subTitle" idx="1"/>
          </p:nvPr>
        </p:nvSpPr>
        <p:spPr>
          <a:xfrm>
            <a:off x="760977" y="4581143"/>
            <a:ext cx="4424993" cy="1021797"/>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6"/>
          <p:cNvSpPr>
            <a:spLocks noGrp="1"/>
          </p:cNvSpPr>
          <p:nvPr userDrawn="1">
            <p:ph type="body" sz="quarter" idx="12"/>
          </p:nvPr>
        </p:nvSpPr>
        <p:spPr>
          <a:xfrm>
            <a:off x="5830780" y="2751066"/>
            <a:ext cx="1619250" cy="1022350"/>
          </a:xfrm>
        </p:spPr>
        <p:txBody>
          <a:bodyPr>
            <a:normAutofit/>
          </a:bodyPr>
          <a:lstStyle>
            <a:lvl1pPr marL="0" indent="0">
              <a:spcBef>
                <a:spcPts val="0"/>
              </a:spcBef>
              <a:buNone/>
              <a:defRPr sz="1600">
                <a:solidFill>
                  <a:schemeClr val="tx2"/>
                </a:solidFill>
              </a:defRPr>
            </a:lvl1pPr>
          </a:lstStyle>
          <a:p>
            <a:pPr lvl="0"/>
            <a:r>
              <a:rPr lang="en-US" smtClean="0"/>
              <a:t>Click to edit Master text styles</a:t>
            </a:r>
          </a:p>
        </p:txBody>
      </p:sp>
      <p:pic>
        <p:nvPicPr>
          <p:cNvPr id="6" name="Picture 5" descr="hum_rgb_pos.e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0144" y="6001983"/>
            <a:ext cx="2105066" cy="667460"/>
          </a:xfrm>
          <a:prstGeom prst="rect">
            <a:avLst/>
          </a:prstGeom>
          <a:solidFill>
            <a:schemeClr val="bg1"/>
          </a:solidFill>
        </p:spPr>
      </p:pic>
      <p:sp>
        <p:nvSpPr>
          <p:cNvPr id="3" name="Footer Placeholder 2"/>
          <p:cNvSpPr>
            <a:spLocks noGrp="1"/>
          </p:cNvSpPr>
          <p:nvPr>
            <p:ph type="ftr" sz="quarter" idx="14"/>
          </p:nvPr>
        </p:nvSpPr>
        <p:spPr>
          <a:xfrm>
            <a:off x="332121" y="6617370"/>
            <a:ext cx="4114800" cy="213279"/>
          </a:xfrm>
        </p:spPr>
        <p:txBody>
          <a:bodyPr/>
          <a:lstStyle/>
          <a:p>
            <a:r>
              <a:rPr lang="en-US" dirty="0" smtClean="0"/>
              <a:t>Insert form number via Header and Footer option or delete, if not needed</a:t>
            </a:r>
            <a:endParaRPr lang="en-US" dirty="0"/>
          </a:p>
        </p:txBody>
      </p:sp>
    </p:spTree>
    <p:extLst>
      <p:ext uri="{BB962C8B-B14F-4D97-AF65-F5344CB8AC3E}">
        <p14:creationId xmlns:p14="http://schemas.microsoft.com/office/powerpoint/2010/main" val="13561756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al Title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ext Placeholder 6"/>
          <p:cNvSpPr>
            <a:spLocks noGrp="1"/>
          </p:cNvSpPr>
          <p:nvPr userDrawn="1">
            <p:ph type="body" sz="quarter" idx="12"/>
          </p:nvPr>
        </p:nvSpPr>
        <p:spPr>
          <a:xfrm>
            <a:off x="6873151" y="2725815"/>
            <a:ext cx="1619250" cy="1022350"/>
          </a:xfrm>
        </p:spPr>
        <p:txBody>
          <a:bodyPr>
            <a:normAutofit/>
          </a:bodyPr>
          <a:lstStyle>
            <a:lvl1pPr marL="0" indent="0">
              <a:spcBef>
                <a:spcPts val="0"/>
              </a:spcBef>
              <a:buNone/>
              <a:defRPr sz="1600">
                <a:solidFill>
                  <a:schemeClr val="tx2"/>
                </a:solidFill>
              </a:defRPr>
            </a:lvl1pPr>
          </a:lstStyle>
          <a:p>
            <a:pPr lvl="0"/>
            <a:r>
              <a:rPr lang="en-US" smtClean="0"/>
              <a:t>Click to edit Master text styles</a:t>
            </a:r>
          </a:p>
        </p:txBody>
      </p:sp>
      <p:sp>
        <p:nvSpPr>
          <p:cNvPr id="6" name="Title 1"/>
          <p:cNvSpPr>
            <a:spLocks noGrp="1"/>
          </p:cNvSpPr>
          <p:nvPr>
            <p:ph type="ctrTitle"/>
          </p:nvPr>
        </p:nvSpPr>
        <p:spPr>
          <a:xfrm>
            <a:off x="758952" y="2863699"/>
            <a:ext cx="5556250" cy="1346736"/>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smtClean="0"/>
              <a:t>Click to edit Master title style</a:t>
            </a:r>
            <a:endParaRPr lang="en-US" dirty="0"/>
          </a:p>
        </p:txBody>
      </p:sp>
      <p:sp>
        <p:nvSpPr>
          <p:cNvPr id="7" name="Subtitle 2"/>
          <p:cNvSpPr>
            <a:spLocks noGrp="1"/>
          </p:cNvSpPr>
          <p:nvPr>
            <p:ph type="subTitle" idx="1"/>
          </p:nvPr>
        </p:nvSpPr>
        <p:spPr>
          <a:xfrm>
            <a:off x="758952" y="4221511"/>
            <a:ext cx="5556250" cy="927100"/>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hum_rgb_pos.e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0144" y="6001983"/>
            <a:ext cx="2105066" cy="667460"/>
          </a:xfrm>
          <a:prstGeom prst="rect">
            <a:avLst/>
          </a:prstGeom>
          <a:solidFill>
            <a:schemeClr val="bg1"/>
          </a:solidFill>
        </p:spPr>
      </p:pic>
      <p:sp>
        <p:nvSpPr>
          <p:cNvPr id="3" name="Footer Placeholder 2"/>
          <p:cNvSpPr>
            <a:spLocks noGrp="1"/>
          </p:cNvSpPr>
          <p:nvPr>
            <p:ph type="ftr" sz="quarter" idx="14"/>
          </p:nvPr>
        </p:nvSpPr>
        <p:spPr>
          <a:xfrm>
            <a:off x="332121" y="6617370"/>
            <a:ext cx="4114800" cy="213279"/>
          </a:xfrm>
        </p:spPr>
        <p:txBody>
          <a:bodyPr/>
          <a:lstStyle/>
          <a:p>
            <a:r>
              <a:rPr lang="en-US" dirty="0" smtClean="0"/>
              <a:t>Insert form number via Header and Footer option or delete, if not needed</a:t>
            </a:r>
            <a:endParaRPr lang="en-US" dirty="0"/>
          </a:p>
        </p:txBody>
      </p:sp>
    </p:spTree>
    <p:extLst>
      <p:ext uri="{BB962C8B-B14F-4D97-AF65-F5344CB8AC3E}">
        <p14:creationId xmlns:p14="http://schemas.microsoft.com/office/powerpoint/2010/main" val="24327823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Title 5">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userDrawn="1">
            <p:ph type="ctrTitle"/>
          </p:nvPr>
        </p:nvSpPr>
        <p:spPr>
          <a:xfrm>
            <a:off x="760977" y="704251"/>
            <a:ext cx="4424993" cy="1719072"/>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smtClean="0"/>
              <a:t>Click to edit Master title style</a:t>
            </a:r>
            <a:endParaRPr lang="en-US" dirty="0"/>
          </a:p>
        </p:txBody>
      </p:sp>
      <p:sp>
        <p:nvSpPr>
          <p:cNvPr id="9" name="Subtitle 2"/>
          <p:cNvSpPr>
            <a:spLocks noGrp="1"/>
          </p:cNvSpPr>
          <p:nvPr userDrawn="1">
            <p:ph type="subTitle" idx="1"/>
          </p:nvPr>
        </p:nvSpPr>
        <p:spPr>
          <a:xfrm>
            <a:off x="760977" y="2423323"/>
            <a:ext cx="4424993" cy="920394"/>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 Placeholder 6"/>
          <p:cNvSpPr>
            <a:spLocks noGrp="1"/>
          </p:cNvSpPr>
          <p:nvPr userDrawn="1">
            <p:ph type="body" sz="quarter" idx="12"/>
          </p:nvPr>
        </p:nvSpPr>
        <p:spPr>
          <a:xfrm>
            <a:off x="5815839" y="2321367"/>
            <a:ext cx="1619250" cy="1022350"/>
          </a:xfrm>
        </p:spPr>
        <p:txBody>
          <a:bodyPr>
            <a:normAutofit/>
          </a:bodyPr>
          <a:lstStyle>
            <a:lvl1pPr marL="0" indent="0">
              <a:spcBef>
                <a:spcPts val="0"/>
              </a:spcBef>
              <a:buNone/>
              <a:defRPr sz="1600">
                <a:solidFill>
                  <a:schemeClr val="tx2"/>
                </a:solidFill>
              </a:defRPr>
            </a:lvl1pPr>
          </a:lstStyle>
          <a:p>
            <a:pPr lvl="0"/>
            <a:r>
              <a:rPr lang="en-US" smtClean="0"/>
              <a:t>Click to edit Master text styles</a:t>
            </a:r>
          </a:p>
        </p:txBody>
      </p:sp>
      <p:pic>
        <p:nvPicPr>
          <p:cNvPr id="6" name="Picture 5" descr="hum_rgb_pos.e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0144" y="6001983"/>
            <a:ext cx="2105066" cy="667460"/>
          </a:xfrm>
          <a:prstGeom prst="rect">
            <a:avLst/>
          </a:prstGeom>
          <a:solidFill>
            <a:schemeClr val="bg1"/>
          </a:solidFill>
        </p:spPr>
      </p:pic>
      <p:sp>
        <p:nvSpPr>
          <p:cNvPr id="3" name="Footer Placeholder 2"/>
          <p:cNvSpPr>
            <a:spLocks noGrp="1"/>
          </p:cNvSpPr>
          <p:nvPr>
            <p:ph type="ftr" sz="quarter" idx="14"/>
          </p:nvPr>
        </p:nvSpPr>
        <p:spPr>
          <a:xfrm>
            <a:off x="332121" y="6617370"/>
            <a:ext cx="4114800" cy="213279"/>
          </a:xfrm>
        </p:spPr>
        <p:txBody>
          <a:bodyPr/>
          <a:lstStyle/>
          <a:p>
            <a:r>
              <a:rPr lang="en-US" dirty="0" smtClean="0"/>
              <a:t>Insert form number via Header and Footer option or delete, if not needed</a:t>
            </a:r>
            <a:endParaRPr lang="en-US" dirty="0"/>
          </a:p>
        </p:txBody>
      </p:sp>
    </p:spTree>
    <p:extLst>
      <p:ext uri="{BB962C8B-B14F-4D97-AF65-F5344CB8AC3E}">
        <p14:creationId xmlns:p14="http://schemas.microsoft.com/office/powerpoint/2010/main" val="271639950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dicare Titl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ext Placeholder 6"/>
          <p:cNvSpPr>
            <a:spLocks noGrp="1"/>
          </p:cNvSpPr>
          <p:nvPr userDrawn="1">
            <p:ph type="body" sz="quarter" idx="12"/>
          </p:nvPr>
        </p:nvSpPr>
        <p:spPr>
          <a:xfrm>
            <a:off x="3565434" y="3511194"/>
            <a:ext cx="1619250" cy="1022350"/>
          </a:xfrm>
        </p:spPr>
        <p:txBody>
          <a:bodyPr>
            <a:normAutofit/>
          </a:bodyPr>
          <a:lstStyle>
            <a:lvl1pPr marL="0" indent="0">
              <a:spcBef>
                <a:spcPts val="0"/>
              </a:spcBef>
              <a:buNone/>
              <a:defRPr sz="1600">
                <a:solidFill>
                  <a:schemeClr val="tx2"/>
                </a:solidFill>
              </a:defRPr>
            </a:lvl1pPr>
          </a:lstStyle>
          <a:p>
            <a:pPr lvl="0"/>
            <a:r>
              <a:rPr lang="en-US" smtClean="0"/>
              <a:t>Click to edit Master text styles</a:t>
            </a:r>
          </a:p>
        </p:txBody>
      </p:sp>
      <p:sp>
        <p:nvSpPr>
          <p:cNvPr id="6" name="Title 1"/>
          <p:cNvSpPr>
            <a:spLocks noGrp="1"/>
          </p:cNvSpPr>
          <p:nvPr>
            <p:ph type="ctrTitle"/>
          </p:nvPr>
        </p:nvSpPr>
        <p:spPr>
          <a:xfrm>
            <a:off x="760977" y="704251"/>
            <a:ext cx="4424993" cy="1719072"/>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smtClean="0"/>
              <a:t>Click to edit Master title style</a:t>
            </a:r>
            <a:endParaRPr lang="en-US" dirty="0"/>
          </a:p>
        </p:txBody>
      </p:sp>
      <p:sp>
        <p:nvSpPr>
          <p:cNvPr id="7" name="Subtitle 2"/>
          <p:cNvSpPr>
            <a:spLocks noGrp="1"/>
          </p:cNvSpPr>
          <p:nvPr>
            <p:ph type="subTitle" idx="1"/>
          </p:nvPr>
        </p:nvSpPr>
        <p:spPr>
          <a:xfrm>
            <a:off x="760977" y="2423323"/>
            <a:ext cx="4424993" cy="789030"/>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hum_rgb_pos.e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0144" y="6001983"/>
            <a:ext cx="2105066" cy="667460"/>
          </a:xfrm>
          <a:prstGeom prst="rect">
            <a:avLst/>
          </a:prstGeom>
          <a:solidFill>
            <a:schemeClr val="bg1"/>
          </a:solidFill>
        </p:spPr>
      </p:pic>
      <p:sp>
        <p:nvSpPr>
          <p:cNvPr id="3" name="Footer Placeholder 2"/>
          <p:cNvSpPr>
            <a:spLocks noGrp="1"/>
          </p:cNvSpPr>
          <p:nvPr>
            <p:ph type="ftr" sz="quarter" idx="14"/>
          </p:nvPr>
        </p:nvSpPr>
        <p:spPr>
          <a:xfrm>
            <a:off x="332121" y="6617370"/>
            <a:ext cx="4114800" cy="213279"/>
          </a:xfrm>
        </p:spPr>
        <p:txBody>
          <a:bodyPr/>
          <a:lstStyle/>
          <a:p>
            <a:r>
              <a:rPr lang="en-US" dirty="0" smtClean="0"/>
              <a:t>Insert form number via Header and Footer option or delete, if not needed</a:t>
            </a:r>
            <a:endParaRPr lang="en-US" dirty="0"/>
          </a:p>
        </p:txBody>
      </p:sp>
    </p:spTree>
    <p:extLst>
      <p:ext uri="{BB962C8B-B14F-4D97-AF65-F5344CB8AC3E}">
        <p14:creationId xmlns:p14="http://schemas.microsoft.com/office/powerpoint/2010/main" val="222117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dicare 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ext Placeholder 6"/>
          <p:cNvSpPr>
            <a:spLocks noGrp="1"/>
          </p:cNvSpPr>
          <p:nvPr userDrawn="1">
            <p:ph type="body" sz="quarter" idx="12"/>
          </p:nvPr>
        </p:nvSpPr>
        <p:spPr>
          <a:xfrm>
            <a:off x="5573268" y="4523762"/>
            <a:ext cx="1619250" cy="1022350"/>
          </a:xfrm>
        </p:spPr>
        <p:txBody>
          <a:bodyPr>
            <a:normAutofit/>
          </a:bodyPr>
          <a:lstStyle>
            <a:lvl1pPr marL="0" indent="0">
              <a:spcBef>
                <a:spcPts val="0"/>
              </a:spcBef>
              <a:buNone/>
              <a:defRPr sz="1600">
                <a:solidFill>
                  <a:schemeClr val="tx2"/>
                </a:solidFill>
              </a:defRPr>
            </a:lvl1pPr>
          </a:lstStyle>
          <a:p>
            <a:pPr lvl="0"/>
            <a:r>
              <a:rPr lang="en-US" smtClean="0"/>
              <a:t>Click to edit Master text styles</a:t>
            </a:r>
          </a:p>
        </p:txBody>
      </p:sp>
      <p:sp>
        <p:nvSpPr>
          <p:cNvPr id="6" name="Title 1"/>
          <p:cNvSpPr>
            <a:spLocks noGrp="1"/>
          </p:cNvSpPr>
          <p:nvPr>
            <p:ph type="ctrTitle"/>
          </p:nvPr>
        </p:nvSpPr>
        <p:spPr>
          <a:xfrm>
            <a:off x="2656405" y="2011304"/>
            <a:ext cx="5556250" cy="1346736"/>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smtClean="0"/>
              <a:t>Click to edit Master title style</a:t>
            </a:r>
            <a:endParaRPr lang="en-US" dirty="0"/>
          </a:p>
        </p:txBody>
      </p:sp>
      <p:sp>
        <p:nvSpPr>
          <p:cNvPr id="7" name="Subtitle 2"/>
          <p:cNvSpPr>
            <a:spLocks noGrp="1"/>
          </p:cNvSpPr>
          <p:nvPr>
            <p:ph type="subTitle" idx="1"/>
          </p:nvPr>
        </p:nvSpPr>
        <p:spPr>
          <a:xfrm>
            <a:off x="2656405" y="3369116"/>
            <a:ext cx="5556250" cy="927100"/>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hum_rgb_pos.e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0144" y="6001983"/>
            <a:ext cx="2105066" cy="667460"/>
          </a:xfrm>
          <a:prstGeom prst="rect">
            <a:avLst/>
          </a:prstGeom>
          <a:solidFill>
            <a:schemeClr val="bg1"/>
          </a:solidFill>
        </p:spPr>
      </p:pic>
      <p:sp>
        <p:nvSpPr>
          <p:cNvPr id="3" name="Footer Placeholder 2"/>
          <p:cNvSpPr>
            <a:spLocks noGrp="1"/>
          </p:cNvSpPr>
          <p:nvPr>
            <p:ph type="ftr" sz="quarter" idx="14"/>
          </p:nvPr>
        </p:nvSpPr>
        <p:spPr>
          <a:xfrm>
            <a:off x="332121" y="6617370"/>
            <a:ext cx="4114800" cy="213279"/>
          </a:xfrm>
        </p:spPr>
        <p:txBody>
          <a:bodyPr/>
          <a:lstStyle/>
          <a:p>
            <a:r>
              <a:rPr lang="en-US" dirty="0" smtClean="0"/>
              <a:t>Insert form number via Header and Footer option or delete, if not needed</a:t>
            </a:r>
            <a:endParaRPr lang="en-US" dirty="0"/>
          </a:p>
        </p:txBody>
      </p:sp>
    </p:spTree>
    <p:extLst>
      <p:ext uri="{BB962C8B-B14F-4D97-AF65-F5344CB8AC3E}">
        <p14:creationId xmlns:p14="http://schemas.microsoft.com/office/powerpoint/2010/main" val="4086086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terans Titl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ext Placeholder 6"/>
          <p:cNvSpPr>
            <a:spLocks noGrp="1"/>
          </p:cNvSpPr>
          <p:nvPr userDrawn="1">
            <p:ph type="body" sz="quarter" idx="12"/>
          </p:nvPr>
        </p:nvSpPr>
        <p:spPr>
          <a:xfrm>
            <a:off x="6932915" y="4493880"/>
            <a:ext cx="1619250" cy="1022350"/>
          </a:xfrm>
        </p:spPr>
        <p:txBody>
          <a:bodyPr>
            <a:normAutofit/>
          </a:bodyPr>
          <a:lstStyle>
            <a:lvl1pPr marL="0" indent="0">
              <a:spcBef>
                <a:spcPts val="0"/>
              </a:spcBef>
              <a:buNone/>
              <a:defRPr sz="1600">
                <a:solidFill>
                  <a:schemeClr val="tx2"/>
                </a:solidFill>
              </a:defRPr>
            </a:lvl1pPr>
          </a:lstStyle>
          <a:p>
            <a:pPr lvl="0"/>
            <a:r>
              <a:rPr lang="en-US" smtClean="0"/>
              <a:t>Click to edit Master text styles</a:t>
            </a:r>
          </a:p>
        </p:txBody>
      </p:sp>
      <p:sp>
        <p:nvSpPr>
          <p:cNvPr id="6" name="Title 1"/>
          <p:cNvSpPr>
            <a:spLocks noGrp="1"/>
          </p:cNvSpPr>
          <p:nvPr>
            <p:ph type="ctrTitle"/>
          </p:nvPr>
        </p:nvSpPr>
        <p:spPr>
          <a:xfrm>
            <a:off x="2656405" y="2011304"/>
            <a:ext cx="5556250" cy="1346736"/>
          </a:xfrm>
        </p:spPr>
        <p:txBody>
          <a:bodyPr>
            <a:normAutofit/>
          </a:bodyPr>
          <a:lstStyle>
            <a:lvl1pPr algn="l" defTabSz="457200" rtl="0" eaLnBrk="1" latinLnBrk="0" hangingPunct="1">
              <a:lnSpc>
                <a:spcPct val="90000"/>
              </a:lnSpc>
              <a:spcBef>
                <a:spcPct val="0"/>
              </a:spcBef>
              <a:buNone/>
              <a:defRPr lang="en-US" sz="4000" kern="1200" dirty="0" smtClean="0">
                <a:solidFill>
                  <a:schemeClr val="tx2"/>
                </a:solidFill>
                <a:latin typeface="+mj-lt"/>
                <a:ea typeface="+mj-ea"/>
                <a:cs typeface="+mj-cs"/>
              </a:defRPr>
            </a:lvl1pPr>
          </a:lstStyle>
          <a:p>
            <a:r>
              <a:rPr lang="en-US" smtClean="0"/>
              <a:t>Click to edit Master title style</a:t>
            </a:r>
            <a:endParaRPr lang="en-US" dirty="0"/>
          </a:p>
        </p:txBody>
      </p:sp>
      <p:sp>
        <p:nvSpPr>
          <p:cNvPr id="7" name="Subtitle 2"/>
          <p:cNvSpPr>
            <a:spLocks noGrp="1"/>
          </p:cNvSpPr>
          <p:nvPr>
            <p:ph type="subTitle" idx="1"/>
          </p:nvPr>
        </p:nvSpPr>
        <p:spPr>
          <a:xfrm>
            <a:off x="2656405" y="3369116"/>
            <a:ext cx="5556250" cy="927100"/>
          </a:xfrm>
        </p:spPr>
        <p:txBody>
          <a:bodyPr>
            <a:normAutofit/>
          </a:bodyPr>
          <a:lstStyle>
            <a:lvl1pPr marL="0" indent="0" algn="l" defTabSz="457200" rtl="0" eaLnBrk="1" latinLnBrk="0" hangingPunct="1">
              <a:spcBef>
                <a:spcPct val="20000"/>
              </a:spcBef>
              <a:buFont typeface="Arial"/>
              <a:buNone/>
              <a:defRPr lang="en-US" sz="2400" kern="1200" dirty="0" smtClean="0">
                <a:solidFill>
                  <a:schemeClr val="accent2">
                    <a:lumMod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hum_rgb_pos.emf"/>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0144" y="6001983"/>
            <a:ext cx="2105066" cy="667460"/>
          </a:xfrm>
          <a:prstGeom prst="rect">
            <a:avLst/>
          </a:prstGeom>
          <a:solidFill>
            <a:schemeClr val="bg1"/>
          </a:solidFill>
        </p:spPr>
      </p:pic>
      <p:sp>
        <p:nvSpPr>
          <p:cNvPr id="3" name="Footer Placeholder 2"/>
          <p:cNvSpPr>
            <a:spLocks noGrp="1"/>
          </p:cNvSpPr>
          <p:nvPr>
            <p:ph type="ftr" sz="quarter" idx="14"/>
          </p:nvPr>
        </p:nvSpPr>
        <p:spPr>
          <a:xfrm>
            <a:off x="332121" y="6617370"/>
            <a:ext cx="4114800" cy="213279"/>
          </a:xfrm>
        </p:spPr>
        <p:txBody>
          <a:bodyPr/>
          <a:lstStyle/>
          <a:p>
            <a:r>
              <a:rPr lang="en-US" dirty="0" smtClean="0"/>
              <a:t>Insert form number via Header and Footer option or delete, if not needed</a:t>
            </a:r>
            <a:endParaRPr lang="en-US" dirty="0"/>
          </a:p>
        </p:txBody>
      </p:sp>
    </p:spTree>
    <p:extLst>
      <p:ext uri="{BB962C8B-B14F-4D97-AF65-F5344CB8AC3E}">
        <p14:creationId xmlns:p14="http://schemas.microsoft.com/office/powerpoint/2010/main" val="155015437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8668"/>
            <a:ext cx="8229600" cy="1129770"/>
          </a:xfrm>
          <a:prstGeom prst="rect">
            <a:avLst/>
          </a:prstGeom>
        </p:spPr>
        <p:txBody>
          <a:bodyPr vert="horz" lIns="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6"/>
          <p:cNvSpPr>
            <a:spLocks noGrp="1"/>
          </p:cNvSpPr>
          <p:nvPr>
            <p:ph type="ftr" sz="quarter" idx="3"/>
          </p:nvPr>
        </p:nvSpPr>
        <p:spPr>
          <a:xfrm>
            <a:off x="457200" y="6617370"/>
            <a:ext cx="4114800" cy="213279"/>
          </a:xfrm>
          <a:prstGeom prst="rect">
            <a:avLst/>
          </a:prstGeom>
        </p:spPr>
        <p:txBody>
          <a:bodyPr vert="horz" lIns="0" tIns="0" rIns="0" bIns="0" rtlCol="0" anchor="t"/>
          <a:lstStyle>
            <a:lvl1pPr algn="l">
              <a:defRPr sz="1000">
                <a:solidFill>
                  <a:schemeClr val="accent5">
                    <a:lumMod val="50000"/>
                  </a:schemeClr>
                </a:solidFill>
              </a:defRPr>
            </a:lvl1pPr>
          </a:lstStyle>
          <a:p>
            <a:r>
              <a:rPr lang="en-US" dirty="0" smtClean="0"/>
              <a:t>Insert form number via Header and Footer option or delete, if not needed</a:t>
            </a:r>
            <a:endParaRPr lang="en-US" dirty="0"/>
          </a:p>
        </p:txBody>
      </p:sp>
      <p:sp>
        <p:nvSpPr>
          <p:cNvPr id="8" name="Slide Number Placeholder 7"/>
          <p:cNvSpPr>
            <a:spLocks noGrp="1"/>
          </p:cNvSpPr>
          <p:nvPr>
            <p:ph type="sldNum" sz="quarter" idx="4"/>
          </p:nvPr>
        </p:nvSpPr>
        <p:spPr>
          <a:xfrm>
            <a:off x="8305800" y="6342212"/>
            <a:ext cx="381000" cy="244475"/>
          </a:xfrm>
          <a:prstGeom prst="rect">
            <a:avLst/>
          </a:prstGeom>
        </p:spPr>
        <p:txBody>
          <a:bodyPr vert="horz" lIns="91440" tIns="45720" rIns="0" bIns="45720" rtlCol="0" anchor="ctr"/>
          <a:lstStyle>
            <a:lvl1pPr algn="r">
              <a:defRPr sz="1000">
                <a:solidFill>
                  <a:srgbClr val="6D6D66"/>
                </a:solidFill>
              </a:defRPr>
            </a:lvl1pPr>
          </a:lstStyle>
          <a:p>
            <a:fld id="{485C39CC-EE39-D443-B36F-C90C146C8057}" type="slidenum">
              <a:rPr lang="en-US" smtClean="0"/>
              <a:pPr/>
              <a:t>‹#›</a:t>
            </a:fld>
            <a:endParaRPr lang="en-US" dirty="0"/>
          </a:p>
        </p:txBody>
      </p:sp>
      <p:sp>
        <p:nvSpPr>
          <p:cNvPr id="4" name="Date Placeholder 3"/>
          <p:cNvSpPr>
            <a:spLocks noGrp="1"/>
          </p:cNvSpPr>
          <p:nvPr>
            <p:ph type="dt" sz="half" idx="2"/>
          </p:nvPr>
        </p:nvSpPr>
        <p:spPr>
          <a:xfrm>
            <a:off x="5486400" y="6338276"/>
            <a:ext cx="2819400" cy="243922"/>
          </a:xfrm>
          <a:prstGeom prst="rect">
            <a:avLst/>
          </a:prstGeom>
        </p:spPr>
        <p:txBody>
          <a:bodyPr vert="horz" lIns="91440" tIns="45720" rIns="0" bIns="45720" rtlCol="0" anchor="ctr"/>
          <a:lstStyle>
            <a:lvl1pPr algn="r">
              <a:defRPr sz="1000">
                <a:solidFill>
                  <a:schemeClr val="accent5">
                    <a:lumMod val="50000"/>
                  </a:schemeClr>
                </a:solidFill>
              </a:defRPr>
            </a:lvl1pPr>
          </a:lstStyle>
          <a:p>
            <a:r>
              <a:rPr lang="en-US" dirty="0" smtClean="0"/>
              <a:t>Insert date via Header and Footer option</a:t>
            </a:r>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71" r:id="rId2"/>
    <p:sldLayoutId id="2147483677" r:id="rId3"/>
    <p:sldLayoutId id="2147483678" r:id="rId4"/>
    <p:sldLayoutId id="2147483683" r:id="rId5"/>
    <p:sldLayoutId id="2147483679" r:id="rId6"/>
    <p:sldLayoutId id="2147483680" r:id="rId7"/>
    <p:sldLayoutId id="2147483681" r:id="rId8"/>
    <p:sldLayoutId id="2147483682" r:id="rId9"/>
    <p:sldLayoutId id="2147483668" r:id="rId10"/>
    <p:sldLayoutId id="2147483669" r:id="rId11"/>
    <p:sldLayoutId id="2147483673" r:id="rId12"/>
    <p:sldLayoutId id="2147483675" r:id="rId13"/>
    <p:sldLayoutId id="2147483662" r:id="rId14"/>
    <p:sldLayoutId id="2147483664" r:id="rId15"/>
    <p:sldLayoutId id="2147483666" r:id="rId16"/>
    <p:sldLayoutId id="2147483667" r:id="rId17"/>
  </p:sldLayoutIdLst>
  <p:timing>
    <p:tnLst>
      <p:par>
        <p:cTn id="1" dur="indefinite" restart="never" nodeType="tmRoot"/>
      </p:par>
    </p:tnLst>
  </p:timing>
  <p:hf hdr="0"/>
  <p:txStyles>
    <p:titleStyle>
      <a:lvl1pPr algn="l" defTabSz="914400" rtl="0" eaLnBrk="1" latinLnBrk="0" hangingPunct="1">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spcBef>
          <a:spcPts val="1200"/>
        </a:spcBef>
        <a:buClr>
          <a:schemeClr val="bg2"/>
        </a:buClr>
        <a:buSzPct val="80000"/>
        <a:buFont typeface="Arial" pitchFamily="34" charset="0"/>
        <a:buChar char="•"/>
        <a:defRPr sz="2400" kern="1200">
          <a:solidFill>
            <a:schemeClr val="tx1"/>
          </a:solidFill>
          <a:latin typeface="+mn-lt"/>
          <a:ea typeface="+mn-ea"/>
          <a:cs typeface="+mn-cs"/>
        </a:defRPr>
      </a:lvl1pPr>
      <a:lvl2pPr marL="460375" indent="-231775" algn="l" defTabSz="914400" rtl="0" eaLnBrk="1" latinLnBrk="0" hangingPunct="1">
        <a:spcBef>
          <a:spcPts val="0"/>
        </a:spcBef>
        <a:spcAft>
          <a:spcPts val="1000"/>
        </a:spcAft>
        <a:buClr>
          <a:schemeClr val="bg2"/>
        </a:buClr>
        <a:buSzPct val="80000"/>
        <a:buFont typeface="BentonSansF Book" pitchFamily="50" charset="0"/>
        <a:buChar char="–"/>
        <a:defRPr sz="2000" kern="1200">
          <a:solidFill>
            <a:schemeClr val="tx1"/>
          </a:solidFill>
          <a:latin typeface="+mn-lt"/>
          <a:ea typeface="+mn-ea"/>
          <a:cs typeface="+mn-cs"/>
        </a:defRPr>
      </a:lvl2pPr>
      <a:lvl3pPr marL="687388" indent="-228600" algn="l" defTabSz="914400" rtl="0" eaLnBrk="1" latinLnBrk="0" hangingPunct="1">
        <a:spcBef>
          <a:spcPts val="0"/>
        </a:spcBef>
        <a:spcAft>
          <a:spcPts val="800"/>
        </a:spcAft>
        <a:buClr>
          <a:schemeClr val="accent1"/>
        </a:buClr>
        <a:buSzPct val="80000"/>
        <a:buFont typeface="Arial" pitchFamily="34" charset="0"/>
        <a:buChar char="•"/>
        <a:defRPr sz="1800" kern="1200">
          <a:solidFill>
            <a:schemeClr val="tx1"/>
          </a:solidFill>
          <a:latin typeface="+mn-lt"/>
          <a:ea typeface="+mn-ea"/>
          <a:cs typeface="+mn-cs"/>
        </a:defRPr>
      </a:lvl3pPr>
      <a:lvl4pPr marL="909638"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28600" algn="l" defTabSz="914400" rtl="0" eaLnBrk="1" latinLnBrk="0" hangingPunct="1">
        <a:spcBef>
          <a:spcPts val="0"/>
        </a:spcBef>
        <a:spcAft>
          <a:spcPts val="400"/>
        </a:spcAft>
        <a:buClr>
          <a:schemeClr val="bg2"/>
        </a:buClr>
        <a:buSzPct val="8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4.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38100"/>
            <a:ext cx="9145270" cy="6858000"/>
          </a:xfrm>
          <a:prstGeom prst="rect">
            <a:avLst/>
          </a:prstGeom>
        </p:spPr>
      </p:pic>
      <p:pic>
        <p:nvPicPr>
          <p:cNvPr id="19" name="Picture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02099" y="38100"/>
            <a:ext cx="4944133" cy="1270001"/>
          </a:xfrm>
          <a:prstGeom prst="rect">
            <a:avLst/>
          </a:prstGeom>
        </p:spPr>
      </p:pic>
      <p:sp>
        <p:nvSpPr>
          <p:cNvPr id="20" name="TextBox 19"/>
          <p:cNvSpPr txBox="1"/>
          <p:nvPr/>
        </p:nvSpPr>
        <p:spPr>
          <a:xfrm>
            <a:off x="4102099" y="38100"/>
            <a:ext cx="5207001" cy="1138773"/>
          </a:xfrm>
          <a:prstGeom prst="rect">
            <a:avLst/>
          </a:prstGeom>
          <a:noFill/>
        </p:spPr>
        <p:txBody>
          <a:bodyPr wrap="square" rtlCol="0">
            <a:spAutoFit/>
          </a:bodyPr>
          <a:lstStyle/>
          <a:p>
            <a:pPr>
              <a:spcAft>
                <a:spcPts val="3600"/>
              </a:spcAft>
            </a:pPr>
            <a:r>
              <a:rPr lang="en-US" sz="2400" b="1" dirty="0">
                <a:solidFill>
                  <a:prstClr val="white"/>
                </a:solidFill>
                <a:ea typeface="ＭＳ Ｐゴシック" pitchFamily="-111" charset="-128"/>
                <a:cs typeface="ＭＳ Ｐゴシック" pitchFamily="-111" charset="-128"/>
              </a:rPr>
              <a:t>Welcome Gwinnett County Board of Commissioners Retirees   </a:t>
            </a:r>
            <a:r>
              <a:rPr lang="en-US" sz="2400" b="1" dirty="0" smtClean="0">
                <a:solidFill>
                  <a:prstClr val="white"/>
                </a:solidFill>
                <a:ea typeface="ＭＳ Ｐゴシック" pitchFamily="-111" charset="-128"/>
                <a:cs typeface="ＭＳ Ｐゴシック" pitchFamily="-111" charset="-128"/>
              </a:rPr>
              <a:t>                      </a:t>
            </a:r>
            <a:r>
              <a:rPr lang="en-US" sz="2000" dirty="0" smtClean="0">
                <a:solidFill>
                  <a:prstClr val="white"/>
                </a:solidFill>
                <a:ea typeface="ＭＳ Ｐゴシック" pitchFamily="-111" charset="-128"/>
                <a:cs typeface="ＭＳ Ｐゴシック" pitchFamily="-111" charset="-128"/>
              </a:rPr>
              <a:t>The </a:t>
            </a:r>
            <a:r>
              <a:rPr lang="en-US" sz="2000" dirty="0">
                <a:solidFill>
                  <a:prstClr val="white"/>
                </a:solidFill>
                <a:ea typeface="ＭＳ Ｐゴシック" pitchFamily="-111" charset="-128"/>
                <a:cs typeface="ＭＳ Ｐゴシック" pitchFamily="-111" charset="-128"/>
              </a:rPr>
              <a:t>Humana Medicare </a:t>
            </a:r>
            <a:r>
              <a:rPr lang="en-US" sz="2000" dirty="0" smtClean="0">
                <a:solidFill>
                  <a:prstClr val="white"/>
                </a:solidFill>
                <a:ea typeface="ＭＳ Ｐゴシック" pitchFamily="-111" charset="-128"/>
                <a:cs typeface="ＭＳ Ｐゴシック" pitchFamily="-111" charset="-128"/>
              </a:rPr>
              <a:t>Employer PPO </a:t>
            </a:r>
            <a:r>
              <a:rPr lang="en-US" sz="2000" dirty="0">
                <a:solidFill>
                  <a:prstClr val="white"/>
                </a:solidFill>
                <a:ea typeface="ＭＳ Ｐゴシック" pitchFamily="-111" charset="-128"/>
                <a:cs typeface="ＭＳ Ｐゴシック" pitchFamily="-111" charset="-128"/>
              </a:rPr>
              <a:t>Plan</a:t>
            </a:r>
          </a:p>
        </p:txBody>
      </p:sp>
      <p:sp>
        <p:nvSpPr>
          <p:cNvPr id="2" name="TextBox 1"/>
          <p:cNvSpPr txBox="1"/>
          <p:nvPr/>
        </p:nvSpPr>
        <p:spPr>
          <a:xfrm>
            <a:off x="228600" y="6211332"/>
            <a:ext cx="2717800" cy="369332"/>
          </a:xfrm>
          <a:prstGeom prst="rect">
            <a:avLst/>
          </a:prstGeom>
          <a:noFill/>
        </p:spPr>
        <p:txBody>
          <a:bodyPr wrap="square" rtlCol="0">
            <a:spAutoFit/>
          </a:bodyPr>
          <a:lstStyle/>
          <a:p>
            <a:r>
              <a:rPr lang="en-US" dirty="0"/>
              <a:t>GHHHWTDEN_15</a:t>
            </a:r>
          </a:p>
        </p:txBody>
      </p:sp>
    </p:spTree>
    <p:extLst>
      <p:ext uri="{BB962C8B-B14F-4D97-AF65-F5344CB8AC3E}">
        <p14:creationId xmlns:p14="http://schemas.microsoft.com/office/powerpoint/2010/main" val="3293985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31825" y="-133350"/>
            <a:ext cx="7645400" cy="1143000"/>
          </a:xfrm>
        </p:spPr>
        <p:txBody>
          <a:bodyPr/>
          <a:lstStyle/>
          <a:p>
            <a:r>
              <a:rPr lang="en-US" b="1" dirty="0" smtClean="0">
                <a:ea typeface="ＭＳ Ｐゴシック" pitchFamily="-112" charset="-128"/>
              </a:rPr>
              <a:t/>
            </a:r>
            <a:br>
              <a:rPr lang="en-US" b="1" dirty="0" smtClean="0">
                <a:ea typeface="ＭＳ Ｐゴシック" pitchFamily="-112" charset="-128"/>
              </a:rPr>
            </a:br>
            <a:r>
              <a:rPr lang="en-US" b="1" dirty="0" smtClean="0">
                <a:ea typeface="ＭＳ Ｐゴシック" pitchFamily="-112" charset="-128"/>
              </a:rPr>
              <a:t>Your Part D Coverage</a:t>
            </a:r>
          </a:p>
        </p:txBody>
      </p:sp>
      <p:graphicFrame>
        <p:nvGraphicFramePr>
          <p:cNvPr id="4" name="Group 48"/>
          <p:cNvGraphicFramePr>
            <a:graphicFrameLocks noGrp="1"/>
          </p:cNvGraphicFramePr>
          <p:nvPr>
            <p:extLst>
              <p:ext uri="{D42A27DB-BD31-4B8C-83A1-F6EECF244321}">
                <p14:modId xmlns:p14="http://schemas.microsoft.com/office/powerpoint/2010/main" val="414606923"/>
              </p:ext>
            </p:extLst>
          </p:nvPr>
        </p:nvGraphicFramePr>
        <p:xfrm>
          <a:off x="631827" y="1383881"/>
          <a:ext cx="7991473" cy="4072545"/>
        </p:xfrm>
        <a:graphic>
          <a:graphicData uri="http://schemas.openxmlformats.org/drawingml/2006/table">
            <a:tbl>
              <a:tblPr firstRow="1">
                <a:tableStyleId>{073A0DAA-6AF3-43AB-8588-CEC1D06C72B9}</a:tableStyleId>
              </a:tblPr>
              <a:tblGrid>
                <a:gridCol w="2454947"/>
                <a:gridCol w="2725021"/>
                <a:gridCol w="2811505"/>
              </a:tblGrid>
              <a:tr h="112926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112" charset="2"/>
                        <a:buNone/>
                        <a:tabLst/>
                      </a:pPr>
                      <a:endParaRPr lang="en-US" sz="1600" kern="1200" dirty="0" smtClean="0">
                        <a:solidFill>
                          <a:schemeClr val="dk1"/>
                        </a:solidFill>
                        <a:latin typeface="+mn-lt"/>
                        <a:ea typeface="+mn-ea"/>
                        <a:cs typeface="+mn-cs"/>
                      </a:endParaRPr>
                    </a:p>
                  </a:txBody>
                  <a:tcPr anchor="ctr" horzOverflow="overflow">
                    <a:solidFill>
                      <a:srgbClr val="5C9A1B"/>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u="sng" strike="noStrike" kern="1200" cap="none" spc="0" normalizeH="0" baseline="0" noProof="0" dirty="0" smtClean="0">
                          <a:ln>
                            <a:noFill/>
                          </a:ln>
                          <a:effectLst/>
                          <a:uLnTx/>
                          <a:uFillTx/>
                        </a:rPr>
                        <a:t>Network Retail Pharmacies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smtClean="0">
                          <a:ln>
                            <a:noFill/>
                          </a:ln>
                          <a:effectLst/>
                          <a:uLnTx/>
                          <a:uFillTx/>
                        </a:rPr>
                        <a:t>A 30-day supply (A 90-day supply at three times your  30-day cost*)</a:t>
                      </a:r>
                    </a:p>
                  </a:txBody>
                  <a:tcPr anchor="ctr" horzOverflow="overflow">
                    <a:solidFill>
                      <a:srgbClr val="5C9A1B"/>
                    </a:solidFill>
                  </a:tcPr>
                </a:tc>
                <a:tc>
                  <a:txBody>
                    <a:bodyPr/>
                    <a:lstStyle/>
                    <a:p>
                      <a:pPr algn="ctr"/>
                      <a:r>
                        <a:rPr lang="en-US" sz="1600" u="sng" dirty="0" smtClean="0"/>
                        <a:t>Mail-order Benefit*</a:t>
                      </a:r>
                    </a:p>
                    <a:p>
                      <a:pPr algn="ctr"/>
                      <a:r>
                        <a:rPr lang="en-US" sz="1600" dirty="0" smtClean="0"/>
                        <a:t>A 90-day supply </a:t>
                      </a:r>
                    </a:p>
                    <a:p>
                      <a:pPr marL="0" marR="0" lvl="0" indent="0" algn="l" defTabSz="914400" rtl="0" eaLnBrk="1" fontAlgn="base" latinLnBrk="0" hangingPunct="1">
                        <a:lnSpc>
                          <a:spcPct val="100000"/>
                        </a:lnSpc>
                        <a:spcBef>
                          <a:spcPct val="20000"/>
                        </a:spcBef>
                        <a:spcAft>
                          <a:spcPct val="0"/>
                        </a:spcAft>
                        <a:buClrTx/>
                        <a:buSzTx/>
                        <a:buFont typeface="Wingdings" pitchFamily="-112" charset="2"/>
                        <a:buNone/>
                        <a:tabLst/>
                      </a:pPr>
                      <a:endParaRPr lang="en-US" sz="1600" kern="1200" dirty="0" smtClean="0">
                        <a:solidFill>
                          <a:schemeClr val="dk1"/>
                        </a:solidFill>
                        <a:latin typeface="+mn-lt"/>
                        <a:ea typeface="+mn-ea"/>
                        <a:cs typeface="+mn-cs"/>
                      </a:endParaRPr>
                    </a:p>
                  </a:txBody>
                  <a:tcPr anchor="ctr" horzOverflow="overflow">
                    <a:solidFill>
                      <a:srgbClr val="5C9A1B"/>
                    </a:solidFill>
                  </a:tcPr>
                </a:tc>
              </a:tr>
              <a:tr h="844856">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112" charset="2"/>
                        <a:buNone/>
                        <a:tabLst/>
                      </a:pPr>
                      <a:r>
                        <a:rPr lang="en-US" sz="1600" b="1" kern="1200" dirty="0" smtClean="0">
                          <a:solidFill>
                            <a:srgbClr val="1D5B2D"/>
                          </a:solidFill>
                        </a:rPr>
                        <a:t>Tier 1</a:t>
                      </a:r>
                    </a:p>
                    <a:p>
                      <a:pPr marL="0" marR="0" lvl="0" indent="0" algn="l" defTabSz="914400" rtl="0" eaLnBrk="1" fontAlgn="base" latinLnBrk="0" hangingPunct="1">
                        <a:lnSpc>
                          <a:spcPct val="100000"/>
                        </a:lnSpc>
                        <a:spcBef>
                          <a:spcPct val="20000"/>
                        </a:spcBef>
                        <a:spcAft>
                          <a:spcPct val="0"/>
                        </a:spcAft>
                        <a:buClrTx/>
                        <a:buSzTx/>
                        <a:buFont typeface="Wingdings" pitchFamily="-112" charset="2"/>
                        <a:buNone/>
                        <a:tabLst/>
                      </a:pPr>
                      <a:r>
                        <a:rPr lang="en-US" sz="1600" b="1" kern="1200" dirty="0" smtClean="0">
                          <a:solidFill>
                            <a:srgbClr val="1D5B2D"/>
                          </a:solidFill>
                        </a:rPr>
                        <a:t>Generic or Preferred Generic</a:t>
                      </a:r>
                      <a:endParaRPr lang="en-US" sz="1600" b="1" kern="1200" dirty="0" smtClean="0">
                        <a:solidFill>
                          <a:srgbClr val="1D5B2D"/>
                        </a:solidFill>
                        <a:latin typeface="+mn-lt"/>
                        <a:ea typeface="+mn-ea"/>
                        <a:cs typeface="+mn-cs"/>
                      </a:endParaRPr>
                    </a:p>
                  </a:txBody>
                  <a:tcPr anchor="ctr" horzOverflow="overflow">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12" charset="2"/>
                        <a:buNone/>
                        <a:tabLst/>
                      </a:pPr>
                      <a:r>
                        <a:rPr lang="en-US" sz="1600" kern="1200" dirty="0" smtClean="0">
                          <a:solidFill>
                            <a:schemeClr val="tx1"/>
                          </a:solidFill>
                        </a:rPr>
                        <a:t>$10 copayment</a:t>
                      </a:r>
                      <a:endParaRPr lang="en-US" sz="1600" kern="1200" dirty="0" smtClean="0">
                        <a:solidFill>
                          <a:schemeClr val="tx1"/>
                        </a:solidFill>
                        <a:latin typeface="+mn-lt"/>
                        <a:ea typeface="+mn-ea"/>
                        <a:cs typeface="+mn-cs"/>
                      </a:endParaRPr>
                    </a:p>
                  </a:txBody>
                  <a:tcPr anchor="ctr" horzOverflow="overflow">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12" charset="2"/>
                        <a:buNone/>
                        <a:tabLst/>
                      </a:pPr>
                      <a:r>
                        <a:rPr lang="en-US" sz="1600" kern="1200" dirty="0" smtClean="0">
                          <a:solidFill>
                            <a:schemeClr val="tx1"/>
                          </a:solidFill>
                        </a:rPr>
                        <a:t>$15 copayment</a:t>
                      </a:r>
                      <a:endParaRPr lang="en-US" sz="1600" kern="1200" dirty="0" smtClean="0">
                        <a:solidFill>
                          <a:schemeClr val="tx1"/>
                        </a:solidFill>
                        <a:latin typeface="+mn-lt"/>
                        <a:ea typeface="+mn-ea"/>
                        <a:cs typeface="+mn-cs"/>
                      </a:endParaRPr>
                    </a:p>
                  </a:txBody>
                  <a:tcPr anchor="ctr" horzOverflow="overflow">
                    <a:lnB w="12700" cap="flat" cmpd="sng" algn="ctr">
                      <a:solidFill>
                        <a:schemeClr val="tx1"/>
                      </a:solidFill>
                      <a:prstDash val="sysDot"/>
                      <a:round/>
                      <a:headEnd type="none" w="med" len="med"/>
                      <a:tailEnd type="none" w="med" len="med"/>
                    </a:lnB>
                  </a:tcPr>
                </a:tc>
              </a:tr>
              <a:tr h="6816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112" charset="2"/>
                        <a:buNone/>
                        <a:tabLst/>
                      </a:pPr>
                      <a:r>
                        <a:rPr lang="en-US" sz="1600" b="1" kern="1200" dirty="0" smtClean="0">
                          <a:solidFill>
                            <a:srgbClr val="1D5B2D"/>
                          </a:solidFill>
                        </a:rPr>
                        <a:t>Tier 2</a:t>
                      </a:r>
                    </a:p>
                    <a:p>
                      <a:pPr marL="0" marR="0" lvl="0" indent="0" algn="l" defTabSz="914400" rtl="0" eaLnBrk="1" fontAlgn="base" latinLnBrk="0" hangingPunct="1">
                        <a:lnSpc>
                          <a:spcPct val="100000"/>
                        </a:lnSpc>
                        <a:spcBef>
                          <a:spcPct val="20000"/>
                        </a:spcBef>
                        <a:spcAft>
                          <a:spcPct val="0"/>
                        </a:spcAft>
                        <a:buClrTx/>
                        <a:buSzTx/>
                        <a:buFont typeface="Wingdings" pitchFamily="-112" charset="2"/>
                        <a:buNone/>
                        <a:tabLst/>
                      </a:pPr>
                      <a:r>
                        <a:rPr lang="en-US" sz="1600" b="1" kern="1200" dirty="0" smtClean="0">
                          <a:solidFill>
                            <a:srgbClr val="1D5B2D"/>
                          </a:solidFill>
                        </a:rPr>
                        <a:t>Preferred Brand</a:t>
                      </a:r>
                      <a:endParaRPr lang="en-US" sz="1600" b="1" kern="1200" dirty="0" smtClean="0">
                        <a:solidFill>
                          <a:srgbClr val="1D5B2D"/>
                        </a:solidFill>
                        <a:latin typeface="+mn-lt"/>
                        <a:ea typeface="+mn-ea"/>
                        <a:cs typeface="+mn-cs"/>
                      </a:endParaRPr>
                    </a:p>
                  </a:txBody>
                  <a:tcPr anchor="ctr" horzOverflow="overflow">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12" charset="2"/>
                        <a:buNone/>
                        <a:tabLst/>
                      </a:pPr>
                      <a:r>
                        <a:rPr lang="en-US" sz="1600" kern="1200" dirty="0" smtClean="0">
                          <a:solidFill>
                            <a:schemeClr val="tx1"/>
                          </a:solidFill>
                        </a:rPr>
                        <a:t>$30 copayment</a:t>
                      </a:r>
                      <a:endParaRPr lang="en-US" sz="1600" kern="1200" dirty="0" smtClean="0">
                        <a:solidFill>
                          <a:schemeClr val="tx1"/>
                        </a:solidFill>
                        <a:latin typeface="+mn-lt"/>
                        <a:ea typeface="+mn-ea"/>
                        <a:cs typeface="+mn-cs"/>
                      </a:endParaRPr>
                    </a:p>
                  </a:txBody>
                  <a:tcPr anchor="ctr" horzOverflow="overflow">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12" charset="2"/>
                        <a:buNone/>
                        <a:tabLst/>
                      </a:pPr>
                      <a:r>
                        <a:rPr lang="en-US" sz="1600" kern="1200" dirty="0" smtClean="0">
                          <a:solidFill>
                            <a:schemeClr val="tx1"/>
                          </a:solidFill>
                        </a:rPr>
                        <a:t>$75 copayment</a:t>
                      </a:r>
                      <a:endParaRPr lang="en-US" sz="1600" kern="1200" dirty="0" smtClean="0">
                        <a:solidFill>
                          <a:schemeClr val="tx1"/>
                        </a:solidFill>
                        <a:latin typeface="+mn-lt"/>
                        <a:ea typeface="+mn-ea"/>
                        <a:cs typeface="+mn-cs"/>
                      </a:endParaRPr>
                    </a:p>
                  </a:txBody>
                  <a:tcPr anchor="ctr" horzOverflow="overflow">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60853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112" charset="2"/>
                        <a:buNone/>
                        <a:tabLst/>
                      </a:pPr>
                      <a:r>
                        <a:rPr lang="en-US" sz="1600" b="1" kern="1200" dirty="0" smtClean="0">
                          <a:solidFill>
                            <a:srgbClr val="1D5B2D"/>
                          </a:solidFill>
                        </a:rPr>
                        <a:t>Tier 3</a:t>
                      </a:r>
                    </a:p>
                    <a:p>
                      <a:pPr marL="0" marR="0" lvl="0" indent="0" algn="l" defTabSz="914400" rtl="0" eaLnBrk="1" fontAlgn="base" latinLnBrk="0" hangingPunct="1">
                        <a:lnSpc>
                          <a:spcPct val="100000"/>
                        </a:lnSpc>
                        <a:spcBef>
                          <a:spcPct val="20000"/>
                        </a:spcBef>
                        <a:spcAft>
                          <a:spcPct val="0"/>
                        </a:spcAft>
                        <a:buClrTx/>
                        <a:buSzTx/>
                        <a:buFont typeface="Wingdings" pitchFamily="-112" charset="2"/>
                        <a:buNone/>
                        <a:tabLst/>
                      </a:pPr>
                      <a:r>
                        <a:rPr lang="en-US" sz="1600" b="1" kern="1200" dirty="0" smtClean="0">
                          <a:solidFill>
                            <a:srgbClr val="1D5B2D"/>
                          </a:solidFill>
                        </a:rPr>
                        <a:t>Non-Preferred Brand</a:t>
                      </a:r>
                      <a:endParaRPr lang="en-US" sz="1600" b="1" kern="1200" dirty="0" smtClean="0">
                        <a:solidFill>
                          <a:srgbClr val="1D5B2D"/>
                        </a:solidFill>
                        <a:latin typeface="+mn-lt"/>
                        <a:ea typeface="+mn-ea"/>
                        <a:cs typeface="+mn-cs"/>
                      </a:endParaRPr>
                    </a:p>
                  </a:txBody>
                  <a:tcPr anchor="ctr" horzOverflow="overflow">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12" charset="2"/>
                        <a:buNone/>
                        <a:tabLst/>
                      </a:pPr>
                      <a:r>
                        <a:rPr lang="en-US" sz="1600" kern="1200" dirty="0" smtClean="0">
                          <a:solidFill>
                            <a:schemeClr val="tx1"/>
                          </a:solidFill>
                        </a:rPr>
                        <a:t>$60 copayment</a:t>
                      </a:r>
                      <a:endParaRPr lang="en-US" sz="1600" kern="1200" dirty="0" smtClean="0">
                        <a:solidFill>
                          <a:schemeClr val="tx1"/>
                        </a:solidFill>
                        <a:latin typeface="+mn-lt"/>
                        <a:ea typeface="+mn-ea"/>
                        <a:cs typeface="+mn-cs"/>
                      </a:endParaRPr>
                    </a:p>
                  </a:txBody>
                  <a:tcPr anchor="ctr" horzOverflow="overflow">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12" charset="2"/>
                        <a:buNone/>
                        <a:tabLst/>
                      </a:pPr>
                      <a:r>
                        <a:rPr lang="en-US" sz="1600" kern="1200" dirty="0" smtClean="0">
                          <a:solidFill>
                            <a:schemeClr val="tx1"/>
                          </a:solidFill>
                        </a:rPr>
                        <a:t>$150 copayment</a:t>
                      </a:r>
                      <a:endParaRPr lang="en-US" sz="1600" kern="1200" dirty="0" smtClean="0">
                        <a:solidFill>
                          <a:schemeClr val="tx1"/>
                        </a:solidFill>
                        <a:latin typeface="+mn-lt"/>
                        <a:ea typeface="+mn-ea"/>
                        <a:cs typeface="+mn-cs"/>
                      </a:endParaRPr>
                    </a:p>
                  </a:txBody>
                  <a:tcPr anchor="ctr" horzOverflow="overflow">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r>
              <a:tr h="762068">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112" charset="2"/>
                        <a:buNone/>
                        <a:tabLst/>
                      </a:pPr>
                      <a:r>
                        <a:rPr lang="en-US" sz="1600" b="1" kern="1200" dirty="0" smtClean="0">
                          <a:solidFill>
                            <a:srgbClr val="1D5B2D"/>
                          </a:solidFill>
                        </a:rPr>
                        <a:t>Tier 4 Specialty</a:t>
                      </a:r>
                      <a:endParaRPr lang="en-US" sz="1600" b="1" kern="1200" dirty="0" smtClean="0">
                        <a:solidFill>
                          <a:srgbClr val="1D5B2D"/>
                        </a:solidFill>
                        <a:latin typeface="+mn-lt"/>
                        <a:ea typeface="+mn-ea"/>
                        <a:cs typeface="+mn-cs"/>
                      </a:endParaRPr>
                    </a:p>
                  </a:txBody>
                  <a:tcPr anchor="ctr" horzOverflow="overflow">
                    <a:lnT w="12700" cap="flat" cmpd="sng" algn="ctr">
                      <a:solidFill>
                        <a:schemeClr val="tx1"/>
                      </a:solidFill>
                      <a:prstDash val="sysDot"/>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12" charset="2"/>
                        <a:buNone/>
                        <a:tabLst/>
                      </a:pPr>
                      <a:r>
                        <a:rPr lang="en-US" sz="1600" kern="1200" dirty="0" smtClean="0">
                          <a:solidFill>
                            <a:schemeClr val="tx1"/>
                          </a:solidFill>
                        </a:rPr>
                        <a:t>30%* coinsurance ($100 maximum per prescription)</a:t>
                      </a:r>
                      <a:endParaRPr lang="en-US" sz="1600" kern="1200" dirty="0" smtClean="0">
                        <a:solidFill>
                          <a:schemeClr val="tx1"/>
                        </a:solidFill>
                        <a:latin typeface="+mn-lt"/>
                        <a:ea typeface="+mn-ea"/>
                        <a:cs typeface="+mn-cs"/>
                      </a:endParaRPr>
                    </a:p>
                  </a:txBody>
                  <a:tcPr anchor="ctr" horzOverflow="overflow">
                    <a:lnT w="12700" cap="flat" cmpd="sng" algn="ctr">
                      <a:solidFill>
                        <a:schemeClr val="tx1"/>
                      </a:solidFill>
                      <a:prstDash val="sysDot"/>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12" charset="2"/>
                        <a:buNone/>
                        <a:tabLst/>
                      </a:pPr>
                      <a:r>
                        <a:rPr lang="en-US" sz="1600" kern="1200" dirty="0" smtClean="0">
                          <a:solidFill>
                            <a:schemeClr val="tx1"/>
                          </a:solidFill>
                        </a:rPr>
                        <a:t>N/A*</a:t>
                      </a:r>
                      <a:endParaRPr lang="en-US" sz="1600" kern="1200" dirty="0" smtClean="0">
                        <a:solidFill>
                          <a:schemeClr val="tx1"/>
                        </a:solidFill>
                        <a:latin typeface="+mn-lt"/>
                        <a:ea typeface="+mn-ea"/>
                        <a:cs typeface="+mn-cs"/>
                      </a:endParaRPr>
                    </a:p>
                  </a:txBody>
                  <a:tcPr anchor="ctr" horzOverflow="overflow">
                    <a:lnT w="12700" cap="flat" cmpd="sng" algn="ctr">
                      <a:solidFill>
                        <a:schemeClr val="tx1"/>
                      </a:solidFill>
                      <a:prstDash val="sysDot"/>
                      <a:round/>
                      <a:headEnd type="none" w="med" len="med"/>
                      <a:tailEnd type="none" w="med" len="med"/>
                    </a:lnT>
                  </a:tcPr>
                </a:tc>
              </a:tr>
            </a:tbl>
          </a:graphicData>
        </a:graphic>
      </p:graphicFrame>
      <p:sp>
        <p:nvSpPr>
          <p:cNvPr id="13338" name="Rectangle 36"/>
          <p:cNvSpPr>
            <a:spLocks noChangeArrowheads="1"/>
          </p:cNvSpPr>
          <p:nvPr/>
        </p:nvSpPr>
        <p:spPr bwMode="auto">
          <a:xfrm>
            <a:off x="457200" y="5610082"/>
            <a:ext cx="8166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r>
              <a:rPr lang="en-US" sz="1400" i="1" dirty="0">
                <a:solidFill>
                  <a:srgbClr val="AA0B5F"/>
                </a:solidFill>
                <a:cs typeface="Arial" charset="0"/>
              </a:rPr>
              <a:t>*Specialty drugs are not available in a 90-day supply. Regardless of tier placement, Specialty drugs are limited </a:t>
            </a:r>
            <a:r>
              <a:rPr lang="en-US" sz="1400" i="1" dirty="0" smtClean="0">
                <a:solidFill>
                  <a:srgbClr val="AA0B5F"/>
                </a:solidFill>
                <a:cs typeface="Arial" charset="0"/>
              </a:rPr>
              <a:t>to a </a:t>
            </a:r>
            <a:r>
              <a:rPr lang="en-US" sz="1400" i="1" dirty="0">
                <a:solidFill>
                  <a:srgbClr val="AA0B5F"/>
                </a:solidFill>
                <a:cs typeface="Arial" charset="0"/>
              </a:rPr>
              <a:t>30-day supply.</a:t>
            </a:r>
          </a:p>
        </p:txBody>
      </p:sp>
    </p:spTree>
    <p:extLst>
      <p:ext uri="{BB962C8B-B14F-4D97-AF65-F5344CB8AC3E}">
        <p14:creationId xmlns:p14="http://schemas.microsoft.com/office/powerpoint/2010/main" val="2486872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69925" y="-104775"/>
            <a:ext cx="8408988" cy="1066800"/>
          </a:xfrm>
        </p:spPr>
        <p:txBody>
          <a:bodyPr/>
          <a:lstStyle/>
          <a:p>
            <a:r>
              <a:rPr lang="en-US" sz="3200" b="1" dirty="0" smtClean="0">
                <a:ea typeface="ＭＳ Ｐゴシック" pitchFamily="-112" charset="-128"/>
              </a:rPr>
              <a:t/>
            </a:r>
            <a:br>
              <a:rPr lang="en-US" sz="3200" b="1" dirty="0" smtClean="0">
                <a:ea typeface="ＭＳ Ｐゴシック" pitchFamily="-112" charset="-128"/>
              </a:rPr>
            </a:br>
            <a:r>
              <a:rPr lang="en-US" b="1" dirty="0" smtClean="0">
                <a:latin typeface="+mn-lt"/>
                <a:ea typeface="ＭＳ Ｐゴシック" pitchFamily="-112" charset="-128"/>
              </a:rPr>
              <a:t>Your Part D Coverage</a:t>
            </a:r>
          </a:p>
        </p:txBody>
      </p:sp>
      <p:sp>
        <p:nvSpPr>
          <p:cNvPr id="19459" name="Rectangle 4"/>
          <p:cNvSpPr>
            <a:spLocks noChangeArrowheads="1"/>
          </p:cNvSpPr>
          <p:nvPr/>
        </p:nvSpPr>
        <p:spPr bwMode="auto">
          <a:xfrm>
            <a:off x="684213" y="1063625"/>
            <a:ext cx="81375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175" indent="-3175" algn="ctr">
              <a:spcBef>
                <a:spcPct val="20000"/>
              </a:spcBef>
              <a:buFont typeface="Wingdings" pitchFamily="2" charset="2"/>
              <a:buNone/>
            </a:pPr>
            <a:endParaRPr lang="en-US" dirty="0" smtClean="0">
              <a:solidFill>
                <a:srgbClr val="0067B1"/>
              </a:solidFill>
            </a:endParaRPr>
          </a:p>
          <a:p>
            <a:pPr marL="3175" indent="-3175" algn="ctr">
              <a:spcBef>
                <a:spcPct val="20000"/>
              </a:spcBef>
              <a:buFont typeface="Wingdings" pitchFamily="2" charset="2"/>
              <a:buNone/>
            </a:pPr>
            <a:r>
              <a:rPr lang="en-US" sz="2400" dirty="0" smtClean="0">
                <a:solidFill>
                  <a:srgbClr val="5C9A1B"/>
                </a:solidFill>
              </a:rPr>
              <a:t>How </a:t>
            </a:r>
            <a:r>
              <a:rPr lang="en-US" sz="2400" dirty="0">
                <a:solidFill>
                  <a:srgbClr val="5C9A1B"/>
                </a:solidFill>
              </a:rPr>
              <a:t>coverage works with Prescription Drug Schedule </a:t>
            </a:r>
            <a:endParaRPr lang="en-US" sz="2400" dirty="0" smtClean="0">
              <a:solidFill>
                <a:srgbClr val="5C9A1B"/>
              </a:solidFill>
            </a:endParaRPr>
          </a:p>
          <a:p>
            <a:pPr marL="3175" indent="-3175" algn="ctr">
              <a:spcBef>
                <a:spcPct val="20000"/>
              </a:spcBef>
              <a:buFont typeface="Wingdings" pitchFamily="2" charset="2"/>
              <a:buNone/>
            </a:pPr>
            <a:r>
              <a:rPr lang="en-US" sz="2400" i="1" dirty="0" smtClean="0">
                <a:solidFill>
                  <a:srgbClr val="5C9A1B"/>
                </a:solidFill>
              </a:rPr>
              <a:t>R</a:t>
            </a:r>
            <a:r>
              <a:rPr lang="en-US" sz="2400" i="1" baseline="-25000" dirty="0" smtClean="0">
                <a:solidFill>
                  <a:srgbClr val="5C9A1B"/>
                </a:solidFill>
              </a:rPr>
              <a:t>x</a:t>
            </a:r>
            <a:r>
              <a:rPr lang="en-US" sz="2400" i="1" dirty="0" smtClean="0">
                <a:solidFill>
                  <a:srgbClr val="5C9A1B"/>
                </a:solidFill>
              </a:rPr>
              <a:t> </a:t>
            </a:r>
            <a:r>
              <a:rPr lang="en-US" sz="2400" i="1" dirty="0">
                <a:solidFill>
                  <a:srgbClr val="5C9A1B"/>
                </a:solidFill>
              </a:rPr>
              <a:t>Rider </a:t>
            </a:r>
            <a:r>
              <a:rPr lang="en-US" sz="2400" i="1" dirty="0" smtClean="0">
                <a:solidFill>
                  <a:srgbClr val="5C9A1B"/>
                </a:solidFill>
              </a:rPr>
              <a:t>77</a:t>
            </a:r>
            <a:endParaRPr lang="en-US" sz="2400" i="1" dirty="0">
              <a:solidFill>
                <a:srgbClr val="5C9A1B"/>
              </a:solidFill>
            </a:endParaRPr>
          </a:p>
        </p:txBody>
      </p:sp>
      <p:sp>
        <p:nvSpPr>
          <p:cNvPr id="19460" name="Rectangle 3"/>
          <p:cNvSpPr>
            <a:spLocks noGrp="1" noChangeArrowheads="1"/>
          </p:cNvSpPr>
          <p:nvPr>
            <p:ph type="body" idx="1"/>
          </p:nvPr>
        </p:nvSpPr>
        <p:spPr>
          <a:xfrm>
            <a:off x="2620589" y="2438400"/>
            <a:ext cx="6232525" cy="4851400"/>
          </a:xfrm>
        </p:spPr>
        <p:txBody>
          <a:bodyPr/>
          <a:lstStyle/>
          <a:p>
            <a:pPr>
              <a:spcBef>
                <a:spcPct val="50000"/>
              </a:spcBef>
              <a:buClr>
                <a:srgbClr val="AA0B5F"/>
              </a:buClr>
              <a:buFont typeface="Wingdings" pitchFamily="2" charset="2"/>
              <a:buChar char="§"/>
              <a:tabLst>
                <a:tab pos="290513" algn="l"/>
              </a:tabLst>
            </a:pPr>
            <a:r>
              <a:rPr lang="en-US" sz="2000" dirty="0" smtClean="0">
                <a:ea typeface="ＭＳ Ｐゴシック" pitchFamily="-112" charset="-128"/>
              </a:rPr>
              <a:t>$0 - </a:t>
            </a:r>
            <a:r>
              <a:rPr lang="en-US" sz="2000" smtClean="0">
                <a:ea typeface="ＭＳ Ｐゴシック" pitchFamily="-112" charset="-128"/>
              </a:rPr>
              <a:t>$4,700 </a:t>
            </a:r>
            <a:r>
              <a:rPr lang="en-US" sz="2000" dirty="0" smtClean="0">
                <a:ea typeface="ＭＳ Ｐゴシック" pitchFamily="-112" charset="-128"/>
              </a:rPr>
              <a:t>– you pay a cost share</a:t>
            </a:r>
          </a:p>
          <a:p>
            <a:pPr>
              <a:spcBef>
                <a:spcPct val="50000"/>
              </a:spcBef>
              <a:buClr>
                <a:srgbClr val="AA0B5F"/>
              </a:buClr>
              <a:buFont typeface="Wingdings" pitchFamily="2" charset="2"/>
              <a:buChar char="§"/>
              <a:tabLst>
                <a:tab pos="290513" algn="l"/>
              </a:tabLst>
            </a:pPr>
            <a:r>
              <a:rPr lang="en-US" sz="2000" dirty="0" smtClean="0">
                <a:ea typeface="ＭＳ Ｐゴシック" pitchFamily="-112" charset="-128"/>
              </a:rPr>
              <a:t>Once your true out-of-pocket costs reach $4,700, you pay the greater of $2.65 for generics (including brand-name drugs treated as generic) and $6.60 for all other drugs, or 5 percent coinsurance</a:t>
            </a:r>
            <a:endParaRPr lang="en-US" sz="2200" dirty="0" smtClean="0">
              <a:solidFill>
                <a:srgbClr val="FF0000"/>
              </a:solidFill>
              <a:ea typeface="ＭＳ Ｐゴシック" pitchFamily="-112" charset="-128"/>
            </a:endParaRPr>
          </a:p>
        </p:txBody>
      </p:sp>
      <p:grpSp>
        <p:nvGrpSpPr>
          <p:cNvPr id="19461" name="Group 5"/>
          <p:cNvGrpSpPr>
            <a:grpSpLocks/>
          </p:cNvGrpSpPr>
          <p:nvPr/>
        </p:nvGrpSpPr>
        <p:grpSpPr bwMode="auto">
          <a:xfrm>
            <a:off x="161925" y="2206625"/>
            <a:ext cx="2324100" cy="3060700"/>
            <a:chOff x="0" y="0"/>
            <a:chExt cx="2325624" cy="3060192"/>
          </a:xfrm>
        </p:grpSpPr>
        <p:pic>
          <p:nvPicPr>
            <p:cNvPr id="19462" name="Picture 6" descr="HumanaPays.tif"/>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2325624" cy="3060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Box 6"/>
            <p:cNvSpPr txBox="1">
              <a:spLocks noChangeArrowheads="1"/>
            </p:cNvSpPr>
            <p:nvPr/>
          </p:nvSpPr>
          <p:spPr bwMode="auto">
            <a:xfrm rot="21056986">
              <a:off x="872827" y="1258389"/>
              <a:ext cx="1092281" cy="246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Unicode MS" pitchFamily="34" charset="-128"/>
                  <a:ea typeface="ＭＳ Ｐゴシック" pitchFamily="-112" charset="-128"/>
                </a:defRPr>
              </a:lvl1pPr>
              <a:lvl2pPr marL="742950" indent="-285750">
                <a:defRPr sz="2400">
                  <a:solidFill>
                    <a:schemeClr val="tx1"/>
                  </a:solidFill>
                  <a:latin typeface="Arial Unicode MS" pitchFamily="34" charset="-128"/>
                  <a:ea typeface="ＭＳ Ｐゴシック" pitchFamily="-112" charset="-128"/>
                </a:defRPr>
              </a:lvl2pPr>
              <a:lvl3pPr marL="1143000" indent="-228600">
                <a:defRPr sz="2400">
                  <a:solidFill>
                    <a:schemeClr val="tx1"/>
                  </a:solidFill>
                  <a:latin typeface="Arial Unicode MS" pitchFamily="34" charset="-128"/>
                  <a:ea typeface="ＭＳ Ｐゴシック" pitchFamily="-112" charset="-128"/>
                </a:defRPr>
              </a:lvl3pPr>
              <a:lvl4pPr marL="1600200" indent="-228600">
                <a:defRPr sz="2400">
                  <a:solidFill>
                    <a:schemeClr val="tx1"/>
                  </a:solidFill>
                  <a:latin typeface="Arial Unicode MS" pitchFamily="34" charset="-128"/>
                  <a:ea typeface="ＭＳ Ｐゴシック" pitchFamily="-112" charset="-128"/>
                </a:defRPr>
              </a:lvl4pPr>
              <a:lvl5pPr marL="2057400" indent="-228600">
                <a:defRPr sz="2400">
                  <a:solidFill>
                    <a:schemeClr val="tx1"/>
                  </a:solidFill>
                  <a:latin typeface="Arial Unicode MS" pitchFamily="34" charset="-128"/>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9pPr>
            </a:lstStyle>
            <a:p>
              <a:r>
                <a:rPr lang="en-US" sz="1000" dirty="0">
                  <a:solidFill>
                    <a:srgbClr val="000000"/>
                  </a:solidFill>
                  <a:cs typeface="Times New Roman" pitchFamily="18" charset="0"/>
                </a:rPr>
                <a:t>CAP $</a:t>
              </a:r>
              <a:r>
                <a:rPr lang="en-US" sz="1000" dirty="0" smtClean="0">
                  <a:solidFill>
                    <a:srgbClr val="000000"/>
                  </a:solidFill>
                  <a:cs typeface="Times New Roman" pitchFamily="18" charset="0"/>
                </a:rPr>
                <a:t>4,700</a:t>
              </a:r>
              <a:endParaRPr lang="en-US" sz="1200" dirty="0">
                <a:latin typeface="Times New Roman" pitchFamily="18" charset="0"/>
                <a:cs typeface="Times New Roman" pitchFamily="18" charset="0"/>
              </a:endParaRPr>
            </a:p>
          </p:txBody>
        </p:sp>
      </p:grpSp>
    </p:spTree>
    <p:extLst>
      <p:ext uri="{BB962C8B-B14F-4D97-AF65-F5344CB8AC3E}">
        <p14:creationId xmlns:p14="http://schemas.microsoft.com/office/powerpoint/2010/main" val="3710821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33400" y="0"/>
            <a:ext cx="8001000" cy="1143000"/>
          </a:xfrm>
        </p:spPr>
        <p:txBody>
          <a:bodyPr>
            <a:normAutofit/>
          </a:bodyPr>
          <a:lstStyle/>
          <a:p>
            <a:r>
              <a:rPr lang="en-US" b="1" dirty="0" smtClean="0">
                <a:ea typeface="ＭＳ Ｐゴシック" pitchFamily="-112" charset="-128"/>
              </a:rPr>
              <a:t/>
            </a:r>
            <a:br>
              <a:rPr lang="en-US" b="1" dirty="0" smtClean="0">
                <a:ea typeface="ＭＳ Ｐゴシック" pitchFamily="-112" charset="-128"/>
              </a:rPr>
            </a:br>
            <a:r>
              <a:rPr lang="en-US" b="1" dirty="0" smtClean="0">
                <a:ea typeface="ＭＳ Ｐゴシック" pitchFamily="-112" charset="-128"/>
              </a:rPr>
              <a:t> Prescription drug formulary</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111060421"/>
              </p:ext>
            </p:extLst>
          </p:nvPr>
        </p:nvGraphicFramePr>
        <p:xfrm>
          <a:off x="454561" y="1296224"/>
          <a:ext cx="6540500" cy="4421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6079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42925" y="368135"/>
            <a:ext cx="8229599" cy="851065"/>
          </a:xfrm>
        </p:spPr>
        <p:txBody>
          <a:bodyPr/>
          <a:lstStyle/>
          <a:p>
            <a:r>
              <a:rPr lang="en-US" b="1" dirty="0" smtClean="0">
                <a:ea typeface="ＭＳ Ｐゴシック" pitchFamily="-112" charset="-128"/>
              </a:rPr>
              <a:t> Mail Order Pharmacy</a:t>
            </a:r>
          </a:p>
        </p:txBody>
      </p:sp>
      <p:sp>
        <p:nvSpPr>
          <p:cNvPr id="24579" name="Content Placeholder 2"/>
          <p:cNvSpPr>
            <a:spLocks noGrp="1"/>
          </p:cNvSpPr>
          <p:nvPr>
            <p:ph idx="1"/>
          </p:nvPr>
        </p:nvSpPr>
        <p:spPr>
          <a:xfrm>
            <a:off x="542925" y="1567543"/>
            <a:ext cx="7000875" cy="3972278"/>
          </a:xfrm>
        </p:spPr>
        <p:txBody>
          <a:bodyPr>
            <a:normAutofit fontScale="55000" lnSpcReduction="20000"/>
          </a:bodyPr>
          <a:lstStyle/>
          <a:p>
            <a:pPr marL="0" indent="0">
              <a:buClr>
                <a:srgbClr val="AA0B5F"/>
              </a:buClr>
              <a:buNone/>
            </a:pPr>
            <a:r>
              <a:rPr lang="en-US" sz="3800" dirty="0" smtClean="0">
                <a:solidFill>
                  <a:srgbClr val="0000FF"/>
                </a:solidFill>
                <a:ea typeface="ＭＳ Ｐゴシック" pitchFamily="-112" charset="-128"/>
              </a:rPr>
              <a:t>You will have access to mail order </a:t>
            </a:r>
          </a:p>
          <a:p>
            <a:pPr marL="0" indent="0">
              <a:buClr>
                <a:srgbClr val="AA0B5F"/>
              </a:buClr>
              <a:buNone/>
            </a:pPr>
            <a:r>
              <a:rPr lang="en-US" sz="3800" dirty="0" smtClean="0">
                <a:solidFill>
                  <a:srgbClr val="0000FF"/>
                </a:solidFill>
                <a:ea typeface="ＭＳ Ｐゴシック" pitchFamily="-112" charset="-128"/>
              </a:rPr>
              <a:t>pharmacies, including Humana’s owned, </a:t>
            </a:r>
          </a:p>
          <a:p>
            <a:pPr marL="0" indent="0">
              <a:buClr>
                <a:srgbClr val="AA0B5F"/>
              </a:buClr>
              <a:buNone/>
            </a:pPr>
            <a:r>
              <a:rPr lang="en-US" sz="3800" dirty="0" smtClean="0">
                <a:solidFill>
                  <a:srgbClr val="0000FF"/>
                </a:solidFill>
                <a:ea typeface="ＭＳ Ｐゴシック" pitchFamily="-112" charset="-128"/>
              </a:rPr>
              <a:t>RightSource.  With RightSource, </a:t>
            </a:r>
          </a:p>
          <a:p>
            <a:pPr marL="0" indent="0">
              <a:buClr>
                <a:srgbClr val="AA0B5F"/>
              </a:buClr>
              <a:buNone/>
            </a:pPr>
            <a:r>
              <a:rPr lang="en-US" sz="3800" dirty="0" smtClean="0">
                <a:solidFill>
                  <a:srgbClr val="0000FF"/>
                </a:solidFill>
                <a:ea typeface="ＭＳ Ｐゴシック" pitchFamily="-112" charset="-128"/>
              </a:rPr>
              <a:t>you will have:</a:t>
            </a:r>
          </a:p>
          <a:p>
            <a:pPr>
              <a:buClr>
                <a:srgbClr val="AA0B5F"/>
              </a:buClr>
              <a:buFont typeface="Wingdings" pitchFamily="2" charset="2"/>
              <a:buChar char="§"/>
            </a:pPr>
            <a:r>
              <a:rPr lang="en-US" sz="3400" dirty="0" smtClean="0">
                <a:ea typeface="ＭＳ Ｐゴシック" pitchFamily="-112" charset="-128"/>
              </a:rPr>
              <a:t>Easy ordering</a:t>
            </a:r>
          </a:p>
          <a:p>
            <a:pPr>
              <a:buClr>
                <a:srgbClr val="AA0B5F"/>
              </a:buClr>
              <a:buFont typeface="Wingdings" pitchFamily="2" charset="2"/>
              <a:buChar char="§"/>
            </a:pPr>
            <a:r>
              <a:rPr lang="en-US" sz="3400" dirty="0" smtClean="0">
                <a:ea typeface="ＭＳ Ｐゴシック" pitchFamily="-112" charset="-128"/>
              </a:rPr>
              <a:t>Refill reminders </a:t>
            </a:r>
          </a:p>
          <a:p>
            <a:pPr>
              <a:buClr>
                <a:srgbClr val="AA0B5F"/>
              </a:buClr>
              <a:buFont typeface="Wingdings" pitchFamily="2" charset="2"/>
              <a:buChar char="§"/>
            </a:pPr>
            <a:r>
              <a:rPr lang="en-US" sz="3400" dirty="0" smtClean="0">
                <a:ea typeface="ＭＳ Ｐゴシック" pitchFamily="-112" charset="-128"/>
              </a:rPr>
              <a:t>Discounts and potential savings </a:t>
            </a:r>
          </a:p>
          <a:p>
            <a:pPr marL="0" indent="0">
              <a:buClr>
                <a:srgbClr val="AA0B5F"/>
              </a:buClr>
              <a:buNone/>
            </a:pPr>
            <a:r>
              <a:rPr lang="en-US" sz="2900" dirty="0" smtClean="0">
                <a:ea typeface="ＭＳ Ｐゴシック" pitchFamily="-112" charset="-128"/>
              </a:rPr>
              <a:t>Visit </a:t>
            </a:r>
            <a:r>
              <a:rPr lang="en-US" sz="2900" b="1" u="sng" dirty="0">
                <a:ea typeface="ＭＳ Ｐゴシック" pitchFamily="-112" charset="-128"/>
              </a:rPr>
              <a:t>RightSourceRx.com/Medicare</a:t>
            </a:r>
          </a:p>
          <a:p>
            <a:pPr marL="0" indent="0">
              <a:buClr>
                <a:srgbClr val="AA0B5F"/>
              </a:buClr>
              <a:buNone/>
            </a:pPr>
            <a:r>
              <a:rPr lang="en-US" sz="2600" dirty="0" smtClean="0">
                <a:ea typeface="ＭＳ Ｐゴシック" pitchFamily="-112" charset="-128"/>
              </a:rPr>
              <a:t>After </a:t>
            </a:r>
            <a:r>
              <a:rPr lang="en-US" sz="2600" dirty="0">
                <a:ea typeface="ＭＳ Ｐゴシック" pitchFamily="-112" charset="-128"/>
              </a:rPr>
              <a:t>you become a Humana member, you can </a:t>
            </a:r>
            <a:r>
              <a:rPr lang="en-US" sz="2600" dirty="0" smtClean="0">
                <a:ea typeface="ＭＳ Ｐゴシック" pitchFamily="-112" charset="-128"/>
              </a:rPr>
              <a:t>sign in with your MyHumana username and password </a:t>
            </a:r>
            <a:r>
              <a:rPr lang="en-US" sz="2600" dirty="0">
                <a:ea typeface="ＭＳ Ｐゴシック" pitchFamily="-112" charset="-128"/>
              </a:rPr>
              <a:t>or register to get started. </a:t>
            </a:r>
            <a:r>
              <a:rPr lang="en-US" sz="2600" dirty="0" smtClean="0">
                <a:ea typeface="ＭＳ Ｐゴシック" pitchFamily="-112" charset="-128"/>
              </a:rPr>
              <a:t> You can also </a:t>
            </a:r>
            <a:r>
              <a:rPr lang="en-US" sz="2600" dirty="0">
                <a:ea typeface="ＭＳ Ｐゴシック" pitchFamily="-112" charset="-128"/>
              </a:rPr>
              <a:t>sign up by </a:t>
            </a:r>
            <a:r>
              <a:rPr lang="en-US" sz="2600" dirty="0" smtClean="0">
                <a:ea typeface="ＭＳ Ｐゴシック" pitchFamily="-112" charset="-128"/>
              </a:rPr>
              <a:t>calling </a:t>
            </a:r>
            <a:r>
              <a:rPr lang="en-US" sz="2600" b="1" dirty="0" smtClean="0">
                <a:ea typeface="ＭＳ Ｐゴシック" pitchFamily="-112" charset="-128"/>
              </a:rPr>
              <a:t>1-855-297-7117 </a:t>
            </a:r>
            <a:r>
              <a:rPr lang="en-US" sz="2600" dirty="0">
                <a:ea typeface="ＭＳ Ｐゴシック" pitchFamily="-112" charset="-128"/>
              </a:rPr>
              <a:t>(TTY: 711) Monday – </a:t>
            </a:r>
            <a:r>
              <a:rPr lang="en-US" sz="2600" dirty="0" smtClean="0">
                <a:ea typeface="ＭＳ Ｐゴシック" pitchFamily="-112" charset="-128"/>
              </a:rPr>
              <a:t>Friday, 8 </a:t>
            </a:r>
            <a:r>
              <a:rPr lang="en-US" sz="2600" dirty="0">
                <a:ea typeface="ＭＳ Ｐゴシック" pitchFamily="-112" charset="-128"/>
              </a:rPr>
              <a:t>a.m. – 8 p.m., and Saturday, 9 a.m. – 6 p.m., Eastern time</a:t>
            </a:r>
            <a:r>
              <a:rPr lang="en-US" sz="2600" dirty="0" smtClean="0">
                <a:ea typeface="ＭＳ Ｐゴシック" pitchFamily="-112" charset="-128"/>
              </a:rPr>
              <a:t>. </a:t>
            </a:r>
            <a:r>
              <a:rPr lang="en-US" sz="2600" dirty="0">
                <a:ea typeface="ＭＳ Ｐゴシック" pitchFamily="-112" charset="-128"/>
              </a:rPr>
              <a:t>New prescriptions typically take 7-10 business days to receive. Call RightSource if you have questions.</a:t>
            </a:r>
          </a:p>
          <a:p>
            <a:pPr marL="0" indent="0">
              <a:buClr>
                <a:srgbClr val="AA0B5F"/>
              </a:buClr>
              <a:buNone/>
            </a:pPr>
            <a:endParaRPr lang="en-US" sz="2600" dirty="0" smtClean="0">
              <a:ea typeface="ＭＳ Ｐゴシック" pitchFamily="-112" charset="-128"/>
            </a:endParaRPr>
          </a:p>
          <a:p>
            <a:endParaRPr lang="en-US" sz="2400" dirty="0" smtClean="0">
              <a:latin typeface="Arial Unicode MS" pitchFamily="34" charset="-128"/>
              <a:ea typeface="ＭＳ Ｐゴシック" pitchFamily="-112" charset="-128"/>
            </a:endParaRPr>
          </a:p>
          <a:p>
            <a:endParaRPr lang="en-US" sz="2400" dirty="0" smtClean="0">
              <a:latin typeface="Arial Unicode MS" pitchFamily="34" charset="-128"/>
              <a:ea typeface="ＭＳ Ｐゴシック" pitchFamily="-112" charset="-128"/>
            </a:endParaRPr>
          </a:p>
        </p:txBody>
      </p:sp>
      <p:sp>
        <p:nvSpPr>
          <p:cNvPr id="24581" name="Text Box 5"/>
          <p:cNvSpPr txBox="1">
            <a:spLocks noChangeArrowheads="1"/>
          </p:cNvSpPr>
          <p:nvPr/>
        </p:nvSpPr>
        <p:spPr bwMode="auto">
          <a:xfrm>
            <a:off x="451262" y="5539821"/>
            <a:ext cx="81702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Unicode MS" pitchFamily="34" charset="-128"/>
                <a:ea typeface="ＭＳ Ｐゴシック" pitchFamily="-112" charset="-128"/>
              </a:defRPr>
            </a:lvl1pPr>
            <a:lvl2pPr marL="742950" indent="-285750">
              <a:defRPr sz="2400">
                <a:solidFill>
                  <a:schemeClr val="tx1"/>
                </a:solidFill>
                <a:latin typeface="Arial Unicode MS" pitchFamily="34" charset="-128"/>
                <a:ea typeface="ＭＳ Ｐゴシック" pitchFamily="-112" charset="-128"/>
              </a:defRPr>
            </a:lvl2pPr>
            <a:lvl3pPr marL="1143000" indent="-228600">
              <a:defRPr sz="2400">
                <a:solidFill>
                  <a:schemeClr val="tx1"/>
                </a:solidFill>
                <a:latin typeface="Arial Unicode MS" pitchFamily="34" charset="-128"/>
                <a:ea typeface="ＭＳ Ｐゴシック" pitchFamily="-112" charset="-128"/>
              </a:defRPr>
            </a:lvl3pPr>
            <a:lvl4pPr marL="1600200" indent="-228600">
              <a:defRPr sz="2400">
                <a:solidFill>
                  <a:schemeClr val="tx1"/>
                </a:solidFill>
                <a:latin typeface="Arial Unicode MS" pitchFamily="34" charset="-128"/>
                <a:ea typeface="ＭＳ Ｐゴシック" pitchFamily="-112" charset="-128"/>
              </a:defRPr>
            </a:lvl4pPr>
            <a:lvl5pPr marL="2057400" indent="-228600">
              <a:defRPr sz="2400">
                <a:solidFill>
                  <a:schemeClr val="tx1"/>
                </a:solidFill>
                <a:latin typeface="Arial Unicode MS" pitchFamily="34" charset="-128"/>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9pPr>
          </a:lstStyle>
          <a:p>
            <a:pPr>
              <a:spcBef>
                <a:spcPct val="20000"/>
              </a:spcBef>
              <a:buClr>
                <a:srgbClr val="01B1AF"/>
              </a:buClr>
              <a:buFont typeface="Wingdings" pitchFamily="2" charset="2"/>
              <a:buNone/>
            </a:pPr>
            <a:r>
              <a:rPr lang="en-US" sz="1400" dirty="0" smtClean="0">
                <a:solidFill>
                  <a:srgbClr val="AA0B5F"/>
                </a:solidFill>
                <a:latin typeface="Calibri"/>
              </a:rPr>
              <a:t>Other mail-order </a:t>
            </a:r>
            <a:r>
              <a:rPr lang="en-US" sz="1400" dirty="0">
                <a:solidFill>
                  <a:srgbClr val="AA0B5F"/>
                </a:solidFill>
                <a:latin typeface="Calibri"/>
              </a:rPr>
              <a:t>pharmacies are </a:t>
            </a:r>
            <a:r>
              <a:rPr lang="en-US" sz="1400" dirty="0" smtClean="0">
                <a:solidFill>
                  <a:srgbClr val="AA0B5F"/>
                </a:solidFill>
                <a:latin typeface="Calibri"/>
              </a:rPr>
              <a:t>also available </a:t>
            </a:r>
            <a:r>
              <a:rPr lang="en-US" sz="1400" dirty="0">
                <a:solidFill>
                  <a:srgbClr val="AA0B5F"/>
                </a:solidFill>
                <a:latin typeface="Calibri"/>
              </a:rPr>
              <a:t>in our network</a:t>
            </a:r>
            <a:r>
              <a:rPr lang="en-US" sz="1400" dirty="0" smtClean="0">
                <a:solidFill>
                  <a:srgbClr val="AA0B5F"/>
                </a:solidFill>
                <a:latin typeface="Calibri"/>
              </a:rPr>
              <a:t>.</a:t>
            </a:r>
            <a:endParaRPr lang="en-US" sz="1400" dirty="0">
              <a:solidFill>
                <a:srgbClr val="AA0B5F"/>
              </a:solidFill>
              <a:latin typeface="Calibri"/>
            </a:endParaRPr>
          </a:p>
        </p:txBody>
      </p:sp>
      <p:grpSp>
        <p:nvGrpSpPr>
          <p:cNvPr id="6" name="Group 4"/>
          <p:cNvGrpSpPr>
            <a:grpSpLocks noChangeAspect="1"/>
          </p:cNvGrpSpPr>
          <p:nvPr/>
        </p:nvGrpSpPr>
        <p:grpSpPr bwMode="auto">
          <a:xfrm>
            <a:off x="5176838" y="1558925"/>
            <a:ext cx="3533775" cy="2349499"/>
            <a:chOff x="3261" y="982"/>
            <a:chExt cx="2226" cy="1480"/>
          </a:xfrm>
        </p:grpSpPr>
        <p:sp>
          <p:nvSpPr>
            <p:cNvPr id="7" name="AutoShape 3"/>
            <p:cNvSpPr>
              <a:spLocks noChangeAspect="1" noChangeArrowheads="1" noTextEdit="1"/>
            </p:cNvSpPr>
            <p:nvPr/>
          </p:nvSpPr>
          <p:spPr bwMode="auto">
            <a:xfrm>
              <a:off x="3261" y="987"/>
              <a:ext cx="2218" cy="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5"/>
            <p:cNvSpPr>
              <a:spLocks/>
            </p:cNvSpPr>
            <p:nvPr/>
          </p:nvSpPr>
          <p:spPr bwMode="auto">
            <a:xfrm>
              <a:off x="3261" y="982"/>
              <a:ext cx="2226" cy="1480"/>
            </a:xfrm>
            <a:custGeom>
              <a:avLst/>
              <a:gdLst>
                <a:gd name="T0" fmla="*/ 4064 w 4266"/>
                <a:gd name="T1" fmla="*/ 2452 h 2570"/>
                <a:gd name="T2" fmla="*/ 4064 w 4266"/>
                <a:gd name="T3" fmla="*/ 2452 h 2570"/>
                <a:gd name="T4" fmla="*/ 231 w 4266"/>
                <a:gd name="T5" fmla="*/ 2452 h 2570"/>
                <a:gd name="T6" fmla="*/ 0 w 4266"/>
                <a:gd name="T7" fmla="*/ 2227 h 2570"/>
                <a:gd name="T8" fmla="*/ 0 w 4266"/>
                <a:gd name="T9" fmla="*/ 224 h 2570"/>
                <a:gd name="T10" fmla="*/ 231 w 4266"/>
                <a:gd name="T11" fmla="*/ 0 h 2570"/>
                <a:gd name="T12" fmla="*/ 4035 w 4266"/>
                <a:gd name="T13" fmla="*/ 0 h 2570"/>
                <a:gd name="T14" fmla="*/ 4266 w 4266"/>
                <a:gd name="T15" fmla="*/ 224 h 2570"/>
                <a:gd name="T16" fmla="*/ 4266 w 4266"/>
                <a:gd name="T17" fmla="*/ 2570 h 2570"/>
                <a:gd name="T18" fmla="*/ 4064 w 4266"/>
                <a:gd name="T19" fmla="*/ 2452 h 2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66" h="2570">
                  <a:moveTo>
                    <a:pt x="4064" y="2452"/>
                  </a:moveTo>
                  <a:lnTo>
                    <a:pt x="4064" y="2452"/>
                  </a:lnTo>
                  <a:lnTo>
                    <a:pt x="231" y="2452"/>
                  </a:lnTo>
                  <a:cubicBezTo>
                    <a:pt x="103" y="2452"/>
                    <a:pt x="0" y="2346"/>
                    <a:pt x="0" y="2227"/>
                  </a:cubicBezTo>
                  <a:lnTo>
                    <a:pt x="0" y="224"/>
                  </a:lnTo>
                  <a:cubicBezTo>
                    <a:pt x="0" y="105"/>
                    <a:pt x="103" y="0"/>
                    <a:pt x="231" y="0"/>
                  </a:cubicBezTo>
                  <a:lnTo>
                    <a:pt x="4035" y="0"/>
                  </a:lnTo>
                  <a:cubicBezTo>
                    <a:pt x="4163" y="0"/>
                    <a:pt x="4266" y="105"/>
                    <a:pt x="4266" y="224"/>
                  </a:cubicBezTo>
                  <a:lnTo>
                    <a:pt x="4266" y="2570"/>
                  </a:lnTo>
                  <a:cubicBezTo>
                    <a:pt x="4227" y="2501"/>
                    <a:pt x="4151" y="2452"/>
                    <a:pt x="4064" y="2452"/>
                  </a:cubicBez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3911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12775" y="250825"/>
            <a:ext cx="7645400" cy="1143000"/>
          </a:xfrm>
        </p:spPr>
        <p:txBody>
          <a:bodyPr>
            <a:normAutofit fontScale="90000"/>
          </a:bodyPr>
          <a:lstStyle/>
          <a:p>
            <a:r>
              <a:rPr lang="en-US" sz="3100" dirty="0" smtClean="0">
                <a:ea typeface="ＭＳ Ｐゴシック" pitchFamily="-112" charset="-128"/>
              </a:rPr>
              <a:t/>
            </a:r>
            <a:br>
              <a:rPr lang="en-US" sz="3100" dirty="0" smtClean="0">
                <a:ea typeface="ＭＳ Ｐゴシック" pitchFamily="-112" charset="-128"/>
              </a:rPr>
            </a:br>
            <a:r>
              <a:rPr lang="en-US" sz="3100" b="1" dirty="0" smtClean="0">
                <a:ea typeface="ＭＳ Ｐゴシック" pitchFamily="-112" charset="-128"/>
              </a:rPr>
              <a:t>SmartSummary</a:t>
            </a:r>
            <a:r>
              <a:rPr lang="en-US" sz="3100" b="1" baseline="30000" dirty="0" smtClean="0">
                <a:ea typeface="ＭＳ Ｐゴシック" pitchFamily="-112" charset="-128"/>
              </a:rPr>
              <a:t>®</a:t>
            </a:r>
            <a:r>
              <a:rPr lang="en-US" sz="3100" b="1" dirty="0" smtClean="0">
                <a:ea typeface="ＭＳ Ｐゴシック" pitchFamily="-112" charset="-128"/>
              </a:rPr>
              <a:t> mailed to </a:t>
            </a:r>
            <a:r>
              <a:rPr lang="en-US" sz="3100" b="1" dirty="0">
                <a:ea typeface="ＭＳ Ｐゴシック" pitchFamily="-112" charset="-128"/>
              </a:rPr>
              <a:t>y</a:t>
            </a:r>
            <a:r>
              <a:rPr lang="en-US" sz="3100" b="1" dirty="0" smtClean="0">
                <a:ea typeface="ＭＳ Ｐゴシック" pitchFamily="-112" charset="-128"/>
              </a:rPr>
              <a:t>our </a:t>
            </a:r>
            <a:r>
              <a:rPr lang="en-US" sz="3100" b="1" dirty="0">
                <a:ea typeface="ＭＳ Ｐゴシック" pitchFamily="-112" charset="-128"/>
              </a:rPr>
              <a:t>h</a:t>
            </a:r>
            <a:r>
              <a:rPr lang="en-US" sz="3100" b="1" dirty="0" smtClean="0">
                <a:ea typeface="ＭＳ Ｐゴシック" pitchFamily="-112" charset="-128"/>
              </a:rPr>
              <a:t>ome</a:t>
            </a:r>
            <a:r>
              <a:rPr lang="en-US" dirty="0" smtClean="0">
                <a:ea typeface="ＭＳ Ｐゴシック" pitchFamily="-112" charset="-128"/>
              </a:rPr>
              <a:t/>
            </a:r>
            <a:br>
              <a:rPr lang="en-US" dirty="0" smtClean="0">
                <a:ea typeface="ＭＳ Ｐゴシック" pitchFamily="-112" charset="-128"/>
              </a:rPr>
            </a:br>
            <a:endParaRPr lang="en-US" dirty="0" smtClean="0">
              <a:ea typeface="ＭＳ Ｐゴシック" pitchFamily="-112" charset="-128"/>
            </a:endParaRPr>
          </a:p>
        </p:txBody>
      </p:sp>
      <p:sp>
        <p:nvSpPr>
          <p:cNvPr id="25604" name="Content Placeholder 2"/>
          <p:cNvSpPr>
            <a:spLocks noGrp="1"/>
          </p:cNvSpPr>
          <p:nvPr>
            <p:ph idx="1"/>
          </p:nvPr>
        </p:nvSpPr>
        <p:spPr>
          <a:xfrm>
            <a:off x="447984" y="1650320"/>
            <a:ext cx="7980589" cy="4635500"/>
          </a:xfrm>
        </p:spPr>
        <p:txBody>
          <a:bodyPr/>
          <a:lstStyle/>
          <a:p>
            <a:pPr>
              <a:buClr>
                <a:srgbClr val="AA0B5F"/>
              </a:buClr>
              <a:buFont typeface="Wingdings" pitchFamily="2" charset="2"/>
              <a:buChar char="§"/>
            </a:pPr>
            <a:r>
              <a:rPr lang="en-US" sz="2000" dirty="0" smtClean="0">
                <a:ea typeface="ＭＳ Ｐゴシック" pitchFamily="-112" charset="-128"/>
              </a:rPr>
              <a:t>Statements that explain your health, benefits, claims and health care spending; issued each month you incur claims</a:t>
            </a:r>
          </a:p>
          <a:p>
            <a:pPr>
              <a:buClr>
                <a:srgbClr val="AA0B5F"/>
              </a:buClr>
              <a:buFont typeface="Wingdings" pitchFamily="2" charset="2"/>
              <a:buChar char="§"/>
            </a:pPr>
            <a:r>
              <a:rPr lang="en-US" sz="2000" dirty="0" smtClean="0">
                <a:ea typeface="ＭＳ Ｐゴシック" pitchFamily="-112" charset="-128"/>
              </a:rPr>
              <a:t>Statements list your past prescription drug purchases and medical claims and help you plan for the future</a:t>
            </a:r>
          </a:p>
          <a:p>
            <a:pPr>
              <a:buClr>
                <a:srgbClr val="AA0B5F"/>
              </a:buClr>
              <a:buFont typeface="Wingdings" pitchFamily="2" charset="2"/>
              <a:buChar char="§"/>
            </a:pPr>
            <a:r>
              <a:rPr lang="en-US" sz="2000" dirty="0" smtClean="0">
                <a:ea typeface="ＭＳ Ｐゴシック" pitchFamily="-112" charset="-128"/>
              </a:rPr>
              <a:t>SmartSummaryRx shows </a:t>
            </a:r>
            <a:r>
              <a:rPr lang="en-US" sz="2000" dirty="0">
                <a:ea typeface="ＭＳ Ｐゴシック" pitchFamily="-112" charset="-128"/>
              </a:rPr>
              <a:t>how much your plan and you personally have spent on </a:t>
            </a:r>
            <a:r>
              <a:rPr lang="en-US" sz="2000" dirty="0" smtClean="0">
                <a:ea typeface="ＭＳ Ｐゴシック" pitchFamily="-112" charset="-128"/>
              </a:rPr>
              <a:t>health care, </a:t>
            </a:r>
            <a:r>
              <a:rPr lang="en-US" sz="2000" dirty="0">
                <a:ea typeface="ＭＳ Ｐゴシック" pitchFamily="-112" charset="-128"/>
              </a:rPr>
              <a:t>and how much is left before you reach the coverage </a:t>
            </a:r>
            <a:r>
              <a:rPr lang="en-US" sz="2000" dirty="0" smtClean="0">
                <a:ea typeface="ＭＳ Ｐゴシック" pitchFamily="-112" charset="-128"/>
              </a:rPr>
              <a:t>gap</a:t>
            </a:r>
          </a:p>
          <a:p>
            <a:pPr>
              <a:buClr>
                <a:srgbClr val="AA0B5F"/>
              </a:buClr>
              <a:buFont typeface="Wingdings" pitchFamily="2" charset="2"/>
              <a:buChar char="§"/>
            </a:pPr>
            <a:r>
              <a:rPr lang="en-US" sz="2000" dirty="0" smtClean="0">
                <a:ea typeface="ＭＳ Ｐゴシック" pitchFamily="-112" charset="-128"/>
              </a:rPr>
              <a:t>Get these statements by mail or on the                                                                        web at </a:t>
            </a:r>
            <a:r>
              <a:rPr lang="en-US" sz="2000" b="1" dirty="0" smtClean="0">
                <a:ea typeface="ＭＳ Ｐゴシック" pitchFamily="-112" charset="-128"/>
              </a:rPr>
              <a:t>Humana.com</a:t>
            </a:r>
          </a:p>
          <a:p>
            <a:endParaRPr lang="en-US" sz="2200" dirty="0" smtClean="0">
              <a:latin typeface="Arial Unicode MS" pitchFamily="34" charset="-128"/>
              <a:ea typeface="ＭＳ Ｐゴシック" pitchFamily="-112" charset="-128"/>
            </a:endParaRPr>
          </a:p>
        </p:txBody>
      </p:sp>
      <p:pic>
        <p:nvPicPr>
          <p:cNvPr id="205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43051" y="3878826"/>
            <a:ext cx="3458495" cy="1891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83122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a:xfrm>
            <a:off x="640285" y="851960"/>
            <a:ext cx="5336123" cy="587903"/>
          </a:xfrm>
        </p:spPr>
        <p:txBody>
          <a:bodyPr/>
          <a:lstStyle/>
          <a:p>
            <a:r>
              <a:rPr lang="en-US" dirty="0" smtClean="0"/>
              <a:t>Extra benefits</a:t>
            </a:r>
            <a:endParaRPr lang="en-US" dirty="0"/>
          </a:p>
        </p:txBody>
      </p:sp>
    </p:spTree>
    <p:extLst>
      <p:ext uri="{BB962C8B-B14F-4D97-AF65-F5344CB8AC3E}">
        <p14:creationId xmlns:p14="http://schemas.microsoft.com/office/powerpoint/2010/main" val="580234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22300" y="0"/>
            <a:ext cx="7645400" cy="1238250"/>
          </a:xfrm>
        </p:spPr>
        <p:txBody>
          <a:bodyPr/>
          <a:lstStyle/>
          <a:p>
            <a:r>
              <a:rPr lang="en-US" b="1" dirty="0" smtClean="0">
                <a:ea typeface="ＭＳ Ｐゴシック" pitchFamily="-112" charset="-128"/>
              </a:rPr>
              <a:t/>
            </a:r>
            <a:br>
              <a:rPr lang="en-US" b="1" dirty="0" smtClean="0">
                <a:ea typeface="ＭＳ Ｐゴシック" pitchFamily="-112" charset="-128"/>
              </a:rPr>
            </a:br>
            <a:r>
              <a:rPr lang="en-US" b="1" dirty="0" smtClean="0">
                <a:ea typeface="ＭＳ Ｐゴシック" pitchFamily="-112" charset="-128"/>
              </a:rPr>
              <a:t>Humana Active Outlook®</a:t>
            </a:r>
          </a:p>
        </p:txBody>
      </p:sp>
      <p:sp>
        <p:nvSpPr>
          <p:cNvPr id="27651" name="Content Placeholder 2"/>
          <p:cNvSpPr>
            <a:spLocks noGrp="1"/>
          </p:cNvSpPr>
          <p:nvPr>
            <p:ph idx="1"/>
          </p:nvPr>
        </p:nvSpPr>
        <p:spPr>
          <a:xfrm>
            <a:off x="482600" y="2142536"/>
            <a:ext cx="5283200" cy="3635375"/>
          </a:xfrm>
        </p:spPr>
        <p:txBody>
          <a:bodyPr>
            <a:normAutofit fontScale="92500" lnSpcReduction="20000"/>
          </a:bodyPr>
          <a:lstStyle/>
          <a:p>
            <a:pPr marL="0" indent="0">
              <a:buClr>
                <a:srgbClr val="AA0B5F"/>
              </a:buClr>
              <a:buNone/>
            </a:pPr>
            <a:r>
              <a:rPr lang="en-US" sz="1800" b="1" dirty="0" smtClean="0">
                <a:ea typeface="ＭＳ Ｐゴシック" pitchFamily="-112" charset="-128"/>
              </a:rPr>
              <a:t>Humana Active Outlook helps you live a full, active, and productive life</a:t>
            </a:r>
          </a:p>
          <a:p>
            <a:pPr>
              <a:buClr>
                <a:srgbClr val="AA0B5F"/>
              </a:buClr>
              <a:buFont typeface="Wingdings" pitchFamily="2" charset="2"/>
              <a:buChar char="§"/>
            </a:pPr>
            <a:r>
              <a:rPr lang="en-US" sz="1800" dirty="0" smtClean="0">
                <a:ea typeface="ＭＳ Ｐゴシック" pitchFamily="-112" charset="-128"/>
              </a:rPr>
              <a:t>Enjoy health and wellness information through mailings, online content, individual health coaching, classes, and our member assistance program (MAP)</a:t>
            </a:r>
          </a:p>
          <a:p>
            <a:pPr>
              <a:buClr>
                <a:srgbClr val="AA0B5F"/>
              </a:buClr>
              <a:buFont typeface="Wingdings" pitchFamily="2" charset="2"/>
              <a:buChar char="§"/>
            </a:pPr>
            <a:r>
              <a:rPr lang="en-US" sz="1800" dirty="0">
                <a:ea typeface="ＭＳ Ｐゴシック" pitchFamily="-112" charset="-128"/>
              </a:rPr>
              <a:t>Humana’s </a:t>
            </a:r>
            <a:r>
              <a:rPr lang="en-US" sz="1800" dirty="0" smtClean="0">
                <a:ea typeface="ＭＳ Ｐゴシック" pitchFamily="-112" charset="-128"/>
              </a:rPr>
              <a:t>award-winning* </a:t>
            </a:r>
            <a:r>
              <a:rPr lang="en-US" sz="1800" dirty="0">
                <a:ea typeface="ＭＳ Ｐゴシック" pitchFamily="-112" charset="-128"/>
              </a:rPr>
              <a:t>Humana Active Outlook </a:t>
            </a:r>
            <a:r>
              <a:rPr lang="en-US" sz="1800" dirty="0" smtClean="0">
                <a:ea typeface="ＭＳ Ｐゴシック" pitchFamily="-112" charset="-128"/>
              </a:rPr>
              <a:t>Magazine comes to you four times </a:t>
            </a:r>
            <a:br>
              <a:rPr lang="en-US" sz="1800" dirty="0" smtClean="0">
                <a:ea typeface="ＭＳ Ｐゴシック" pitchFamily="-112" charset="-128"/>
              </a:rPr>
            </a:br>
            <a:r>
              <a:rPr lang="en-US" sz="1800" dirty="0" smtClean="0">
                <a:ea typeface="ＭＳ Ｐゴシック" pitchFamily="-112" charset="-128"/>
              </a:rPr>
              <a:t>a year</a:t>
            </a:r>
          </a:p>
          <a:p>
            <a:pPr>
              <a:buClr>
                <a:srgbClr val="AA0B5F"/>
              </a:buClr>
              <a:buFont typeface="Wingdings" pitchFamily="2" charset="2"/>
              <a:buChar char="§"/>
            </a:pPr>
            <a:r>
              <a:rPr lang="en-US" sz="1800" dirty="0" smtClean="0">
                <a:ea typeface="ＭＳ Ｐゴシック" pitchFamily="-112" charset="-128"/>
              </a:rPr>
              <a:t>Get practical tips for living with chronic health conditions from Humana Active Outlook Digest</a:t>
            </a:r>
          </a:p>
          <a:p>
            <a:pPr marL="0" indent="0">
              <a:buNone/>
            </a:pPr>
            <a:r>
              <a:rPr lang="en-US" sz="1800" dirty="0" smtClean="0">
                <a:ea typeface="ＭＳ Ｐゴシック" pitchFamily="-112" charset="-128"/>
              </a:rPr>
              <a:t>*Humana </a:t>
            </a:r>
            <a:r>
              <a:rPr lang="en-US" sz="1800" dirty="0">
                <a:ea typeface="ＭＳ Ｐゴシック" pitchFamily="-112" charset="-128"/>
              </a:rPr>
              <a:t>Active Outlook has </a:t>
            </a:r>
            <a:r>
              <a:rPr lang="en-US" sz="1800" dirty="0" smtClean="0">
                <a:ea typeface="ＭＳ Ｐゴシック" pitchFamily="-112" charset="-128"/>
              </a:rPr>
              <a:t>won more </a:t>
            </a:r>
            <a:r>
              <a:rPr lang="en-US" sz="1800" dirty="0">
                <a:ea typeface="ＭＳ Ｐゴシック" pitchFamily="-112" charset="-128"/>
              </a:rPr>
              <a:t>than 100 major national </a:t>
            </a:r>
            <a:r>
              <a:rPr lang="en-US" sz="1800" dirty="0" smtClean="0">
                <a:ea typeface="ＭＳ Ｐゴシック" pitchFamily="-112" charset="-128"/>
              </a:rPr>
              <a:t>publishing awards</a:t>
            </a:r>
            <a:r>
              <a:rPr lang="en-US" sz="1800" dirty="0">
                <a:ea typeface="ＭＳ Ｐゴシック" pitchFamily="-112" charset="-128"/>
              </a:rPr>
              <a:t>, including the APEX </a:t>
            </a:r>
            <a:r>
              <a:rPr lang="en-US" sz="1800" dirty="0" smtClean="0">
                <a:ea typeface="ＭＳ Ｐゴシック" pitchFamily="-112" charset="-128"/>
              </a:rPr>
              <a:t>Awards for </a:t>
            </a:r>
            <a:r>
              <a:rPr lang="en-US" sz="1800" dirty="0">
                <a:ea typeface="ＭＳ Ｐゴシック" pitchFamily="-112" charset="-128"/>
              </a:rPr>
              <a:t>Publication Excellence and </a:t>
            </a:r>
            <a:r>
              <a:rPr lang="en-US" sz="1800" dirty="0" smtClean="0">
                <a:ea typeface="ＭＳ Ｐゴシック" pitchFamily="-112" charset="-128"/>
              </a:rPr>
              <a:t>the MarCom </a:t>
            </a:r>
            <a:r>
              <a:rPr lang="en-US" sz="1800" dirty="0">
                <a:ea typeface="ＭＳ Ｐゴシック" pitchFamily="-112" charset="-128"/>
              </a:rPr>
              <a:t>Awards</a:t>
            </a:r>
            <a:r>
              <a:rPr lang="en-US" sz="1800" dirty="0" smtClean="0">
                <a:ea typeface="ＭＳ Ｐゴシック" pitchFamily="-112" charset="-128"/>
              </a:rPr>
              <a:t>. These awards were not given by Medicare.</a:t>
            </a:r>
          </a:p>
          <a:p>
            <a:endParaRPr lang="en-US" sz="1800" dirty="0" smtClean="0">
              <a:ea typeface="ＭＳ Ｐゴシック" pitchFamily="-112" charset="-128"/>
            </a:endParaRPr>
          </a:p>
          <a:p>
            <a:endParaRPr lang="en-US" sz="2400" dirty="0" smtClean="0">
              <a:latin typeface="Arial Unicode MS" pitchFamily="34" charset="-128"/>
              <a:ea typeface="ＭＳ Ｐゴシック" pitchFamily="-112" charset="-128"/>
            </a:endParaRPr>
          </a:p>
          <a:p>
            <a:endParaRPr lang="en-US" sz="2400" dirty="0" smtClean="0">
              <a:latin typeface="Arial Unicode MS" pitchFamily="34" charset="-128"/>
              <a:ea typeface="ＭＳ Ｐゴシック" pitchFamily="-112" charset="-128"/>
            </a:endParaRPr>
          </a:p>
        </p:txBody>
      </p:sp>
      <p:sp>
        <p:nvSpPr>
          <p:cNvPr id="12" name="Text Box 5"/>
          <p:cNvSpPr txBox="1">
            <a:spLocks noChangeArrowheads="1"/>
          </p:cNvSpPr>
          <p:nvPr/>
        </p:nvSpPr>
        <p:spPr bwMode="auto">
          <a:xfrm>
            <a:off x="393699" y="1621136"/>
            <a:ext cx="8316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Unicode MS" pitchFamily="34" charset="-128"/>
                <a:ea typeface="ＭＳ Ｐゴシック" pitchFamily="-112" charset="-128"/>
              </a:defRPr>
            </a:lvl1pPr>
            <a:lvl2pPr marL="742950" indent="-285750">
              <a:defRPr sz="2400">
                <a:solidFill>
                  <a:schemeClr val="tx1"/>
                </a:solidFill>
                <a:latin typeface="Arial Unicode MS" pitchFamily="34" charset="-128"/>
                <a:ea typeface="ＭＳ Ｐゴシック" pitchFamily="-112" charset="-128"/>
              </a:defRPr>
            </a:lvl2pPr>
            <a:lvl3pPr marL="1143000" indent="-228600">
              <a:defRPr sz="2400">
                <a:solidFill>
                  <a:schemeClr val="tx1"/>
                </a:solidFill>
                <a:latin typeface="Arial Unicode MS" pitchFamily="34" charset="-128"/>
                <a:ea typeface="ＭＳ Ｐゴシック" pitchFamily="-112" charset="-128"/>
              </a:defRPr>
            </a:lvl3pPr>
            <a:lvl4pPr marL="1600200" indent="-228600">
              <a:defRPr sz="2400">
                <a:solidFill>
                  <a:schemeClr val="tx1"/>
                </a:solidFill>
                <a:latin typeface="Arial Unicode MS" pitchFamily="34" charset="-128"/>
                <a:ea typeface="ＭＳ Ｐゴシック" pitchFamily="-112" charset="-128"/>
              </a:defRPr>
            </a:lvl4pPr>
            <a:lvl5pPr marL="2057400" indent="-228600">
              <a:defRPr sz="2400">
                <a:solidFill>
                  <a:schemeClr val="tx1"/>
                </a:solidFill>
                <a:latin typeface="Arial Unicode MS" pitchFamily="34" charset="-128"/>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9pPr>
          </a:lstStyle>
          <a:p>
            <a:pPr>
              <a:spcBef>
                <a:spcPct val="20000"/>
              </a:spcBef>
              <a:buFont typeface="Wingdings" pitchFamily="2" charset="2"/>
              <a:buNone/>
            </a:pPr>
            <a:r>
              <a:rPr lang="en-US" b="1" dirty="0" smtClean="0">
                <a:solidFill>
                  <a:srgbClr val="5C9A1B"/>
                </a:solidFill>
                <a:latin typeface="Calibri"/>
              </a:rPr>
              <a:t>A lifestyle enrichment program for Humana Medicare Members </a:t>
            </a:r>
            <a:endParaRPr lang="en-US" b="1" dirty="0">
              <a:solidFill>
                <a:srgbClr val="5C9A1B"/>
              </a:solidFill>
              <a:latin typeface="Calibri"/>
            </a:endParaRPr>
          </a:p>
        </p:txBody>
      </p:sp>
      <p:pic>
        <p:nvPicPr>
          <p:cNvPr id="409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96986" y="2322158"/>
            <a:ext cx="1687157" cy="2729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53370" y="3282151"/>
            <a:ext cx="1957243" cy="2465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1941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446314" y="1734459"/>
            <a:ext cx="5548086"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Unicode MS" pitchFamily="34" charset="-128"/>
                <a:ea typeface="ＭＳ Ｐゴシック" pitchFamily="-112" charset="-128"/>
              </a:defRPr>
            </a:lvl1pPr>
            <a:lvl2pPr marL="742950" indent="-285750">
              <a:defRPr sz="2400">
                <a:solidFill>
                  <a:schemeClr val="tx1"/>
                </a:solidFill>
                <a:latin typeface="Arial Unicode MS" pitchFamily="34" charset="-128"/>
                <a:ea typeface="ＭＳ Ｐゴシック" pitchFamily="-112" charset="-128"/>
              </a:defRPr>
            </a:lvl2pPr>
            <a:lvl3pPr marL="1143000" indent="-228600">
              <a:defRPr sz="2400">
                <a:solidFill>
                  <a:schemeClr val="tx1"/>
                </a:solidFill>
                <a:latin typeface="Arial Unicode MS" pitchFamily="34" charset="-128"/>
                <a:ea typeface="ＭＳ Ｐゴシック" pitchFamily="-112" charset="-128"/>
              </a:defRPr>
            </a:lvl3pPr>
            <a:lvl4pPr marL="1600200" indent="-228600">
              <a:defRPr sz="2400">
                <a:solidFill>
                  <a:schemeClr val="tx1"/>
                </a:solidFill>
                <a:latin typeface="Arial Unicode MS" pitchFamily="34" charset="-128"/>
                <a:ea typeface="ＭＳ Ｐゴシック" pitchFamily="-112" charset="-128"/>
              </a:defRPr>
            </a:lvl4pPr>
            <a:lvl5pPr marL="2057400" indent="-228600">
              <a:defRPr sz="2400">
                <a:solidFill>
                  <a:schemeClr val="tx1"/>
                </a:solidFill>
                <a:latin typeface="Arial Unicode MS" pitchFamily="34" charset="-128"/>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9pPr>
          </a:lstStyle>
          <a:p>
            <a:pPr>
              <a:buClr>
                <a:srgbClr val="AA0B5F"/>
              </a:buClr>
            </a:pPr>
            <a:r>
              <a:rPr lang="en-US" sz="2000" dirty="0" smtClean="0">
                <a:solidFill>
                  <a:srgbClr val="1A1812"/>
                </a:solidFill>
                <a:latin typeface="Calibri"/>
              </a:rPr>
              <a:t>Reach you goals with access to more than </a:t>
            </a:r>
          </a:p>
          <a:p>
            <a:pPr>
              <a:buClr>
                <a:srgbClr val="AA0B5F"/>
              </a:buClr>
            </a:pPr>
            <a:r>
              <a:rPr lang="en-US" sz="2000" dirty="0" smtClean="0">
                <a:solidFill>
                  <a:srgbClr val="1A1812"/>
                </a:solidFill>
                <a:latin typeface="Calibri"/>
              </a:rPr>
              <a:t>11,000 fitness locations where you can:</a:t>
            </a:r>
          </a:p>
          <a:p>
            <a:pPr>
              <a:buClr>
                <a:srgbClr val="AA0B5F"/>
              </a:buClr>
            </a:pPr>
            <a:endParaRPr lang="en-US" sz="2000" dirty="0" smtClean="0">
              <a:solidFill>
                <a:srgbClr val="1A1812"/>
              </a:solidFill>
              <a:latin typeface="Calibri"/>
            </a:endParaRPr>
          </a:p>
          <a:p>
            <a:r>
              <a:rPr lang="en-US" sz="2000" dirty="0">
                <a:solidFill>
                  <a:srgbClr val="B800B6"/>
                </a:solidFill>
                <a:latin typeface="Calibri"/>
              </a:rPr>
              <a:t>• </a:t>
            </a:r>
            <a:r>
              <a:rPr lang="en-US" sz="2000" dirty="0">
                <a:solidFill>
                  <a:srgbClr val="1A1A1A"/>
                </a:solidFill>
                <a:latin typeface="Calibri"/>
              </a:rPr>
              <a:t>Use fitness equipment, pools and </a:t>
            </a:r>
            <a:r>
              <a:rPr lang="en-US" sz="2000" dirty="0" smtClean="0">
                <a:solidFill>
                  <a:srgbClr val="1A1A1A"/>
                </a:solidFill>
                <a:latin typeface="Calibri"/>
              </a:rPr>
              <a:t>saunas</a:t>
            </a:r>
            <a:r>
              <a:rPr lang="en-US" sz="2000" dirty="0">
                <a:solidFill>
                  <a:srgbClr val="1A1A1A"/>
                </a:solidFill>
                <a:latin typeface="Calibri"/>
              </a:rPr>
              <a:t>*</a:t>
            </a:r>
          </a:p>
          <a:p>
            <a:r>
              <a:rPr lang="en-US" sz="2000" dirty="0">
                <a:solidFill>
                  <a:srgbClr val="B800B6"/>
                </a:solidFill>
                <a:latin typeface="Calibri"/>
              </a:rPr>
              <a:t>• </a:t>
            </a:r>
            <a:r>
              <a:rPr lang="en-US" sz="2000" dirty="0">
                <a:solidFill>
                  <a:srgbClr val="1A1A1A"/>
                </a:solidFill>
                <a:latin typeface="Calibri"/>
              </a:rPr>
              <a:t>Take SilverSneakers classes</a:t>
            </a:r>
            <a:r>
              <a:rPr lang="en-US" sz="2000" dirty="0" smtClean="0">
                <a:solidFill>
                  <a:srgbClr val="1A1A1A"/>
                </a:solidFill>
                <a:latin typeface="Calibri"/>
              </a:rPr>
              <a:t>*</a:t>
            </a:r>
          </a:p>
          <a:p>
            <a:r>
              <a:rPr lang="en-US" sz="2000" dirty="0">
                <a:solidFill>
                  <a:srgbClr val="B800B6"/>
                </a:solidFill>
                <a:latin typeface="Calibri"/>
              </a:rPr>
              <a:t>• </a:t>
            </a:r>
            <a:r>
              <a:rPr lang="en-US" sz="2000" dirty="0">
                <a:solidFill>
                  <a:srgbClr val="1A1A1A"/>
                </a:solidFill>
                <a:latin typeface="Calibri"/>
              </a:rPr>
              <a:t>Get help from a SilverSneakers Program </a:t>
            </a:r>
            <a:r>
              <a:rPr lang="en-US" sz="2000" dirty="0" smtClean="0">
                <a:solidFill>
                  <a:srgbClr val="1A1A1A"/>
                </a:solidFill>
                <a:latin typeface="Calibri"/>
              </a:rPr>
              <a:t>Advisor</a:t>
            </a:r>
            <a:r>
              <a:rPr lang="en-US" sz="800" dirty="0" smtClean="0">
                <a:solidFill>
                  <a:srgbClr val="1A1A1A"/>
                </a:solidFill>
                <a:latin typeface="Calibri"/>
              </a:rPr>
              <a:t>TM</a:t>
            </a:r>
            <a:endParaRPr lang="en-US" sz="800" dirty="0">
              <a:solidFill>
                <a:srgbClr val="1A1A1A"/>
              </a:solidFill>
              <a:latin typeface="Calibri"/>
            </a:endParaRPr>
          </a:p>
          <a:p>
            <a:r>
              <a:rPr lang="en-US" sz="2000" dirty="0">
                <a:solidFill>
                  <a:srgbClr val="B800B6"/>
                </a:solidFill>
                <a:latin typeface="Calibri"/>
              </a:rPr>
              <a:t>• </a:t>
            </a:r>
            <a:r>
              <a:rPr lang="en-US" sz="2000" dirty="0">
                <a:solidFill>
                  <a:srgbClr val="1A1A1A"/>
                </a:solidFill>
                <a:latin typeface="Calibri"/>
              </a:rPr>
              <a:t>Enjoy fun social </a:t>
            </a:r>
            <a:r>
              <a:rPr lang="en-US" sz="2000" dirty="0" smtClean="0">
                <a:solidFill>
                  <a:srgbClr val="1A1A1A"/>
                </a:solidFill>
                <a:latin typeface="Calibri"/>
              </a:rPr>
              <a:t>activities</a:t>
            </a:r>
          </a:p>
          <a:p>
            <a:endParaRPr lang="en-US" sz="2000" dirty="0">
              <a:solidFill>
                <a:srgbClr val="1A1A1A"/>
              </a:solidFill>
              <a:latin typeface="Calibri"/>
            </a:endParaRPr>
          </a:p>
          <a:p>
            <a:r>
              <a:rPr lang="en-US" sz="2000" dirty="0" smtClean="0">
                <a:solidFill>
                  <a:srgbClr val="1A1A1A"/>
                </a:solidFill>
                <a:latin typeface="Calibri"/>
              </a:rPr>
              <a:t>*Classes and amenities vary by location.</a:t>
            </a:r>
            <a:endParaRPr lang="en-US" sz="2000" dirty="0">
              <a:solidFill>
                <a:srgbClr val="1A1812"/>
              </a:solidFill>
              <a:latin typeface="Calibri"/>
            </a:endParaRPr>
          </a:p>
          <a:p>
            <a:pPr>
              <a:buClr>
                <a:srgbClr val="AA0B5F"/>
              </a:buClr>
            </a:pPr>
            <a:r>
              <a:rPr lang="en-US" sz="2000" dirty="0" smtClean="0">
                <a:solidFill>
                  <a:srgbClr val="1A1812"/>
                </a:solidFill>
                <a:latin typeface="Calibri"/>
              </a:rPr>
              <a:t> </a:t>
            </a:r>
          </a:p>
          <a:p>
            <a:pPr>
              <a:lnSpc>
                <a:spcPct val="90000"/>
              </a:lnSpc>
              <a:buClr>
                <a:srgbClr val="AA0B5F"/>
              </a:buClr>
            </a:pPr>
            <a:endParaRPr lang="en-US" sz="2000" dirty="0">
              <a:solidFill>
                <a:srgbClr val="1A1812"/>
              </a:solidFill>
              <a:latin typeface="Calibri"/>
            </a:endParaRPr>
          </a:p>
        </p:txBody>
      </p:sp>
      <p:sp>
        <p:nvSpPr>
          <p:cNvPr id="28679" name="Rectangle 7"/>
          <p:cNvSpPr>
            <a:spLocks noGrp="1" noChangeArrowheads="1"/>
          </p:cNvSpPr>
          <p:nvPr>
            <p:ph type="title"/>
          </p:nvPr>
        </p:nvSpPr>
        <p:spPr>
          <a:xfrm>
            <a:off x="671513" y="152400"/>
            <a:ext cx="8142287" cy="990600"/>
          </a:xfrm>
        </p:spPr>
        <p:txBody>
          <a:bodyPr/>
          <a:lstStyle/>
          <a:p>
            <a:pPr>
              <a:lnSpc>
                <a:spcPct val="80000"/>
              </a:lnSpc>
            </a:pPr>
            <a:r>
              <a:rPr lang="en-US" sz="3200" b="1" dirty="0" smtClean="0">
                <a:ea typeface="ＭＳ Ｐゴシック" pitchFamily="-112" charset="-128"/>
              </a:rPr>
              <a:t/>
            </a:r>
            <a:br>
              <a:rPr lang="en-US" sz="3200" b="1" dirty="0" smtClean="0">
                <a:ea typeface="ＭＳ Ｐゴシック" pitchFamily="-112" charset="-128"/>
              </a:rPr>
            </a:br>
            <a:r>
              <a:rPr lang="en-US" b="1" dirty="0">
                <a:ea typeface="ＭＳ Ｐゴシック" pitchFamily="-112" charset="-128"/>
              </a:rPr>
              <a:t>Get fit your way</a:t>
            </a:r>
            <a:r>
              <a:rPr lang="en-US" b="1" dirty="0" smtClean="0">
                <a:ea typeface="ＭＳ Ｐゴシック" pitchFamily="-112" charset="-128"/>
              </a:rPr>
              <a:t>™ with SilverSneakers® Fitness</a:t>
            </a:r>
          </a:p>
        </p:txBody>
      </p:sp>
      <p:pic>
        <p:nvPicPr>
          <p:cNvPr id="7" name="Picture 2" descr="Q:\D471\AllDept\SHARED\CompanyRead\GMCC's\Tasha Timbrook\Marketing Materials\2015 Communications Development\SilverSneakers\Logo\SilverSneaker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10200" y="1819275"/>
            <a:ext cx="323850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6004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61043" y="1799545"/>
            <a:ext cx="4642757"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Unicode MS" pitchFamily="34" charset="-128"/>
                <a:ea typeface="ＭＳ Ｐゴシック" pitchFamily="-112" charset="-128"/>
              </a:defRPr>
            </a:lvl1pPr>
            <a:lvl2pPr marL="742950" indent="-285750">
              <a:defRPr sz="2400">
                <a:solidFill>
                  <a:schemeClr val="tx1"/>
                </a:solidFill>
                <a:latin typeface="Arial Unicode MS" pitchFamily="34" charset="-128"/>
                <a:ea typeface="ＭＳ Ｐゴシック" pitchFamily="-112" charset="-128"/>
              </a:defRPr>
            </a:lvl2pPr>
            <a:lvl3pPr marL="1143000" indent="-228600">
              <a:defRPr sz="2400">
                <a:solidFill>
                  <a:schemeClr val="tx1"/>
                </a:solidFill>
                <a:latin typeface="Arial Unicode MS" pitchFamily="34" charset="-128"/>
                <a:ea typeface="ＭＳ Ｐゴシック" pitchFamily="-112" charset="-128"/>
              </a:defRPr>
            </a:lvl3pPr>
            <a:lvl4pPr marL="1600200" indent="-228600">
              <a:defRPr sz="2400">
                <a:solidFill>
                  <a:schemeClr val="tx1"/>
                </a:solidFill>
                <a:latin typeface="Arial Unicode MS" pitchFamily="34" charset="-128"/>
                <a:ea typeface="ＭＳ Ｐゴシック" pitchFamily="-112" charset="-128"/>
              </a:defRPr>
            </a:lvl4pPr>
            <a:lvl5pPr marL="2057400" indent="-228600">
              <a:defRPr sz="2400">
                <a:solidFill>
                  <a:schemeClr val="tx1"/>
                </a:solidFill>
                <a:latin typeface="Arial Unicode MS" pitchFamily="34" charset="-128"/>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9pPr>
          </a:lstStyle>
          <a:p>
            <a:pPr marL="342900" indent="-342900">
              <a:buClr>
                <a:srgbClr val="AA0B5F"/>
              </a:buClr>
              <a:buFont typeface="Wingdings" pitchFamily="2" charset="2"/>
              <a:buChar char="§"/>
            </a:pPr>
            <a:r>
              <a:rPr lang="en-US" sz="2000" b="1" dirty="0" smtClean="0">
                <a:solidFill>
                  <a:srgbClr val="1A1812"/>
                </a:solidFill>
                <a:latin typeface="Calibri"/>
              </a:rPr>
              <a:t>SilverSneakers Steps® </a:t>
            </a:r>
            <a:r>
              <a:rPr lang="en-US" sz="2000" dirty="0">
                <a:solidFill>
                  <a:srgbClr val="1A1812"/>
                </a:solidFill>
                <a:latin typeface="Calibri"/>
              </a:rPr>
              <a:t>is a </a:t>
            </a:r>
            <a:r>
              <a:rPr lang="en-US" sz="2000" dirty="0" smtClean="0">
                <a:solidFill>
                  <a:srgbClr val="1A1812"/>
                </a:solidFill>
                <a:latin typeface="Calibri"/>
              </a:rPr>
              <a:t>personalized                                                  fitness </a:t>
            </a:r>
            <a:r>
              <a:rPr lang="en-US" sz="2000" dirty="0">
                <a:solidFill>
                  <a:srgbClr val="1A1812"/>
                </a:solidFill>
                <a:latin typeface="Calibri"/>
              </a:rPr>
              <a:t>program </a:t>
            </a:r>
            <a:r>
              <a:rPr lang="en-US" sz="2000" dirty="0" smtClean="0">
                <a:solidFill>
                  <a:srgbClr val="1A1812"/>
                </a:solidFill>
                <a:latin typeface="Calibri"/>
              </a:rPr>
              <a:t>for members </a:t>
            </a:r>
            <a:r>
              <a:rPr lang="en-US" sz="2000" dirty="0">
                <a:solidFill>
                  <a:srgbClr val="1A1812"/>
                </a:solidFill>
                <a:latin typeface="Calibri"/>
              </a:rPr>
              <a:t>who </a:t>
            </a:r>
            <a:r>
              <a:rPr lang="en-US" sz="2000" dirty="0" smtClean="0">
                <a:solidFill>
                  <a:srgbClr val="1A1812"/>
                </a:solidFill>
                <a:latin typeface="Calibri"/>
              </a:rPr>
              <a:t>don’t have convenient </a:t>
            </a:r>
            <a:r>
              <a:rPr lang="en-US" sz="2000" dirty="0">
                <a:solidFill>
                  <a:srgbClr val="1A1812"/>
                </a:solidFill>
                <a:latin typeface="Calibri"/>
              </a:rPr>
              <a:t>access </a:t>
            </a:r>
            <a:r>
              <a:rPr lang="en-US" sz="2000" dirty="0" smtClean="0">
                <a:solidFill>
                  <a:srgbClr val="1A1812"/>
                </a:solidFill>
                <a:latin typeface="Calibri"/>
              </a:rPr>
              <a:t>to a SilverSneakers location</a:t>
            </a:r>
          </a:p>
          <a:p>
            <a:endParaRPr lang="en-US" sz="2000" dirty="0">
              <a:solidFill>
                <a:srgbClr val="1A1812"/>
              </a:solidFill>
              <a:latin typeface="Calibri"/>
            </a:endParaRPr>
          </a:p>
          <a:p>
            <a:pPr marL="342900" indent="-342900">
              <a:buClr>
                <a:srgbClr val="AA0B5F"/>
              </a:buClr>
              <a:buFont typeface="Wingdings" pitchFamily="2" charset="2"/>
              <a:buChar char="§"/>
            </a:pPr>
            <a:r>
              <a:rPr lang="en-US" sz="2000" dirty="0" smtClean="0">
                <a:solidFill>
                  <a:srgbClr val="1A1812"/>
                </a:solidFill>
                <a:latin typeface="Calibri"/>
              </a:rPr>
              <a:t>Sign up </a:t>
            </a:r>
            <a:r>
              <a:rPr lang="en-US" sz="2000" dirty="0">
                <a:solidFill>
                  <a:srgbClr val="1A1812"/>
                </a:solidFill>
                <a:latin typeface="Calibri"/>
              </a:rPr>
              <a:t>for SilverSneakers Steps® </a:t>
            </a:r>
            <a:r>
              <a:rPr lang="en-US" sz="2000" dirty="0" smtClean="0">
                <a:solidFill>
                  <a:srgbClr val="1A1812"/>
                </a:solidFill>
                <a:latin typeface="Calibri"/>
              </a:rPr>
              <a:t>if you can’t get to a fitness location. Select a fitness kit that you can use at home or on the go.</a:t>
            </a:r>
          </a:p>
          <a:p>
            <a:pPr marL="1085850" lvl="1" indent="-342900">
              <a:buClr>
                <a:srgbClr val="AA0B5F"/>
              </a:buClr>
              <a:buFont typeface="Arial" pitchFamily="34" charset="0"/>
              <a:buChar char="•"/>
            </a:pPr>
            <a:r>
              <a:rPr lang="en-US" sz="2000" i="1" dirty="0" smtClean="0">
                <a:solidFill>
                  <a:srgbClr val="1A1812"/>
                </a:solidFill>
                <a:latin typeface="Calibri"/>
                <a:ea typeface="Arial Unicode MS" pitchFamily="34" charset="-128"/>
                <a:cs typeface="Arial Unicode MS" pitchFamily="34" charset="-128"/>
              </a:rPr>
              <a:t>General fitness</a:t>
            </a:r>
          </a:p>
          <a:p>
            <a:pPr marL="1085850" lvl="1" indent="-342900">
              <a:buClr>
                <a:srgbClr val="AA0B5F"/>
              </a:buClr>
              <a:buFont typeface="Arial" pitchFamily="34" charset="0"/>
              <a:buChar char="•"/>
            </a:pPr>
            <a:r>
              <a:rPr lang="en-US" sz="2000" i="1" dirty="0" smtClean="0">
                <a:solidFill>
                  <a:srgbClr val="1A1812"/>
                </a:solidFill>
                <a:latin typeface="Calibri"/>
                <a:ea typeface="Arial Unicode MS" pitchFamily="34" charset="-128"/>
                <a:cs typeface="Arial Unicode MS" pitchFamily="34" charset="-128"/>
              </a:rPr>
              <a:t>Walking</a:t>
            </a:r>
          </a:p>
          <a:p>
            <a:pPr marL="1085850" lvl="1" indent="-342900">
              <a:buClr>
                <a:srgbClr val="AA0B5F"/>
              </a:buClr>
              <a:buFont typeface="Arial" pitchFamily="34" charset="0"/>
              <a:buChar char="•"/>
            </a:pPr>
            <a:r>
              <a:rPr lang="en-US" sz="2000" i="1" dirty="0" smtClean="0">
                <a:solidFill>
                  <a:srgbClr val="1A1812"/>
                </a:solidFill>
                <a:latin typeface="Calibri"/>
                <a:ea typeface="Arial Unicode MS" pitchFamily="34" charset="-128"/>
                <a:cs typeface="Arial Unicode MS" pitchFamily="34" charset="-128"/>
              </a:rPr>
              <a:t>Strength</a:t>
            </a:r>
          </a:p>
          <a:p>
            <a:pPr marL="1085850" lvl="1" indent="-342900">
              <a:buClr>
                <a:srgbClr val="AA0B5F"/>
              </a:buClr>
              <a:buFont typeface="Arial" pitchFamily="34" charset="0"/>
              <a:buChar char="•"/>
            </a:pPr>
            <a:r>
              <a:rPr lang="en-US" sz="2000" i="1" dirty="0" smtClean="0">
                <a:solidFill>
                  <a:srgbClr val="1A1812"/>
                </a:solidFill>
                <a:latin typeface="Calibri"/>
                <a:ea typeface="Arial Unicode MS" pitchFamily="34" charset="-128"/>
                <a:cs typeface="Arial Unicode MS" pitchFamily="34" charset="-128"/>
              </a:rPr>
              <a:t>Yoga</a:t>
            </a:r>
          </a:p>
        </p:txBody>
      </p:sp>
      <p:sp>
        <p:nvSpPr>
          <p:cNvPr id="28679" name="Rectangle 7"/>
          <p:cNvSpPr>
            <a:spLocks noGrp="1" noChangeArrowheads="1"/>
          </p:cNvSpPr>
          <p:nvPr>
            <p:ph type="title"/>
          </p:nvPr>
        </p:nvSpPr>
        <p:spPr>
          <a:xfrm>
            <a:off x="671513" y="152400"/>
            <a:ext cx="8142287" cy="990600"/>
          </a:xfrm>
        </p:spPr>
        <p:txBody>
          <a:bodyPr/>
          <a:lstStyle/>
          <a:p>
            <a:pPr>
              <a:lnSpc>
                <a:spcPct val="80000"/>
              </a:lnSpc>
            </a:pPr>
            <a:r>
              <a:rPr lang="en-US" sz="3200" b="1" dirty="0" smtClean="0">
                <a:ea typeface="ＭＳ Ｐゴシック" pitchFamily="-112" charset="-128"/>
              </a:rPr>
              <a:t/>
            </a:r>
            <a:br>
              <a:rPr lang="en-US" sz="3200" b="1" dirty="0" smtClean="0">
                <a:ea typeface="ＭＳ Ｐゴシック" pitchFamily="-112" charset="-128"/>
              </a:rPr>
            </a:br>
            <a:r>
              <a:rPr lang="en-US" b="1" dirty="0" smtClean="0">
                <a:ea typeface="ＭＳ Ｐゴシック" pitchFamily="-112" charset="-128"/>
              </a:rPr>
              <a:t>SilverSneakers® Steps</a:t>
            </a:r>
          </a:p>
        </p:txBody>
      </p:sp>
      <p:grpSp>
        <p:nvGrpSpPr>
          <p:cNvPr id="5" name="Group 4"/>
          <p:cNvGrpSpPr>
            <a:grpSpLocks noChangeAspect="1"/>
          </p:cNvGrpSpPr>
          <p:nvPr/>
        </p:nvGrpSpPr>
        <p:grpSpPr bwMode="auto">
          <a:xfrm>
            <a:off x="5170487" y="2578100"/>
            <a:ext cx="3533775" cy="2349499"/>
            <a:chOff x="3261" y="982"/>
            <a:chExt cx="2226" cy="1480"/>
          </a:xfrm>
        </p:grpSpPr>
        <p:sp>
          <p:nvSpPr>
            <p:cNvPr id="6" name="AutoShape 3"/>
            <p:cNvSpPr>
              <a:spLocks noChangeAspect="1" noChangeArrowheads="1" noTextEdit="1"/>
            </p:cNvSpPr>
            <p:nvPr/>
          </p:nvSpPr>
          <p:spPr bwMode="auto">
            <a:xfrm>
              <a:off x="3261" y="987"/>
              <a:ext cx="2218" cy="147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5"/>
            <p:cNvSpPr>
              <a:spLocks/>
            </p:cNvSpPr>
            <p:nvPr/>
          </p:nvSpPr>
          <p:spPr bwMode="auto">
            <a:xfrm>
              <a:off x="3261" y="982"/>
              <a:ext cx="2226" cy="1480"/>
            </a:xfrm>
            <a:custGeom>
              <a:avLst/>
              <a:gdLst>
                <a:gd name="T0" fmla="*/ 4064 w 4266"/>
                <a:gd name="T1" fmla="*/ 2452 h 2570"/>
                <a:gd name="T2" fmla="*/ 4064 w 4266"/>
                <a:gd name="T3" fmla="*/ 2452 h 2570"/>
                <a:gd name="T4" fmla="*/ 231 w 4266"/>
                <a:gd name="T5" fmla="*/ 2452 h 2570"/>
                <a:gd name="T6" fmla="*/ 0 w 4266"/>
                <a:gd name="T7" fmla="*/ 2227 h 2570"/>
                <a:gd name="T8" fmla="*/ 0 w 4266"/>
                <a:gd name="T9" fmla="*/ 224 h 2570"/>
                <a:gd name="T10" fmla="*/ 231 w 4266"/>
                <a:gd name="T11" fmla="*/ 0 h 2570"/>
                <a:gd name="T12" fmla="*/ 4035 w 4266"/>
                <a:gd name="T13" fmla="*/ 0 h 2570"/>
                <a:gd name="T14" fmla="*/ 4266 w 4266"/>
                <a:gd name="T15" fmla="*/ 224 h 2570"/>
                <a:gd name="T16" fmla="*/ 4266 w 4266"/>
                <a:gd name="T17" fmla="*/ 2570 h 2570"/>
                <a:gd name="T18" fmla="*/ 4064 w 4266"/>
                <a:gd name="T19" fmla="*/ 2452 h 2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66" h="2570">
                  <a:moveTo>
                    <a:pt x="4064" y="2452"/>
                  </a:moveTo>
                  <a:lnTo>
                    <a:pt x="4064" y="2452"/>
                  </a:lnTo>
                  <a:lnTo>
                    <a:pt x="231" y="2452"/>
                  </a:lnTo>
                  <a:cubicBezTo>
                    <a:pt x="103" y="2452"/>
                    <a:pt x="0" y="2346"/>
                    <a:pt x="0" y="2227"/>
                  </a:cubicBezTo>
                  <a:lnTo>
                    <a:pt x="0" y="224"/>
                  </a:lnTo>
                  <a:cubicBezTo>
                    <a:pt x="0" y="105"/>
                    <a:pt x="103" y="0"/>
                    <a:pt x="231" y="0"/>
                  </a:cubicBezTo>
                  <a:lnTo>
                    <a:pt x="4035" y="0"/>
                  </a:lnTo>
                  <a:cubicBezTo>
                    <a:pt x="4163" y="0"/>
                    <a:pt x="4266" y="105"/>
                    <a:pt x="4266" y="224"/>
                  </a:cubicBezTo>
                  <a:lnTo>
                    <a:pt x="4266" y="2570"/>
                  </a:lnTo>
                  <a:cubicBezTo>
                    <a:pt x="4227" y="2501"/>
                    <a:pt x="4151" y="2452"/>
                    <a:pt x="4064" y="2452"/>
                  </a:cubicBez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0">
              <a:gradFill>
                <a:gsLst>
                  <a:gs pos="53000">
                    <a:schemeClr val="tx1"/>
                  </a:gs>
                  <a:gs pos="82000">
                    <a:schemeClr val="accent1">
                      <a:tint val="44500"/>
                      <a:satMod val="160000"/>
                    </a:schemeClr>
                  </a:gs>
                  <a:gs pos="100000">
                    <a:schemeClr val="accent1">
                      <a:tint val="23500"/>
                      <a:satMod val="160000"/>
                    </a:schemeClr>
                  </a:gs>
                </a:gsLst>
                <a:lin ang="5400000" scaled="0"/>
              </a:gra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736506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sz="1800" dirty="0"/>
              <a:t>Now there’s an easy way to stay in control of your health. Introducing </a:t>
            </a:r>
            <a:r>
              <a:rPr lang="en-US" sz="1800" b="1" dirty="0"/>
              <a:t>HumanaVitality®</a:t>
            </a:r>
            <a:r>
              <a:rPr lang="en-US" sz="1800" dirty="0"/>
              <a:t>, a wellness </a:t>
            </a:r>
            <a:r>
              <a:rPr lang="en-US" sz="1800" dirty="0" smtClean="0"/>
              <a:t>program just </a:t>
            </a:r>
            <a:r>
              <a:rPr lang="en-US" sz="1800" dirty="0"/>
              <a:t>for Humana members. It’s included with your Humana Medicare plan at no extra cost.</a:t>
            </a:r>
          </a:p>
          <a:p>
            <a:pPr marL="0" indent="0">
              <a:buNone/>
            </a:pPr>
            <a:r>
              <a:rPr lang="en-US" sz="1800" b="1" dirty="0"/>
              <a:t>HumanaVitality </a:t>
            </a:r>
            <a:r>
              <a:rPr lang="en-US" sz="1800" dirty="0"/>
              <a:t>was designed to help you get, and stay, on a healthier path – one small step at a time.</a:t>
            </a:r>
          </a:p>
          <a:p>
            <a:pPr marL="0" indent="0">
              <a:buNone/>
            </a:pPr>
            <a:r>
              <a:rPr lang="en-US" sz="1800" b="1" dirty="0"/>
              <a:t>HumanaVitality </a:t>
            </a:r>
            <a:r>
              <a:rPr lang="en-US" sz="1800" dirty="0"/>
              <a:t>is a fun and engaging program that helps you find out more about your health. This makes </a:t>
            </a:r>
            <a:r>
              <a:rPr lang="en-US" sz="1800" dirty="0" smtClean="0"/>
              <a:t>it easier </a:t>
            </a:r>
            <a:r>
              <a:rPr lang="en-US" sz="1800" dirty="0"/>
              <a:t>to find healthy options that work for you</a:t>
            </a:r>
            <a:r>
              <a:rPr lang="en-US" sz="1800" dirty="0" smtClean="0"/>
              <a:t>!</a:t>
            </a:r>
          </a:p>
          <a:p>
            <a:pPr marL="0" indent="0">
              <a:buNone/>
            </a:pPr>
            <a:r>
              <a:rPr lang="en-US" sz="1800" b="1" dirty="0"/>
              <a:t>HumanaVitality </a:t>
            </a:r>
            <a:r>
              <a:rPr lang="en-US" sz="1800" dirty="0"/>
              <a:t>is based on a comprehensive lifestyle approach to wellness. It gives </a:t>
            </a:r>
            <a:r>
              <a:rPr lang="en-US" sz="1800" dirty="0" smtClean="0"/>
              <a:t>you personalized goals and activities to help improve your health.</a:t>
            </a:r>
          </a:p>
          <a:p>
            <a:pPr marL="0" indent="0">
              <a:buNone/>
            </a:pPr>
            <a:r>
              <a:rPr lang="en-US" sz="1800" dirty="0"/>
              <a:t>HumanaVitality not only rewards you with a healthier lifestyle, but also with great items like gift cards, movie tickets, and fitness apparel when you earn Vitality </a:t>
            </a:r>
            <a:r>
              <a:rPr lang="en-US" sz="1800" dirty="0" smtClean="0"/>
              <a:t>Bucks® for </a:t>
            </a:r>
            <a:r>
              <a:rPr lang="en-US" sz="1800" dirty="0"/>
              <a:t>completing eligible activities.</a:t>
            </a:r>
          </a:p>
          <a:p>
            <a:pPr marL="0" indent="0">
              <a:buNone/>
            </a:pPr>
            <a:endParaRPr lang="en-US" sz="1800" dirty="0" smtClean="0"/>
          </a:p>
          <a:p>
            <a:endParaRPr lang="en-US" dirty="0"/>
          </a:p>
        </p:txBody>
      </p:sp>
      <p:sp>
        <p:nvSpPr>
          <p:cNvPr id="3" name="Slide Number Placeholder 2"/>
          <p:cNvSpPr>
            <a:spLocks noGrp="1"/>
          </p:cNvSpPr>
          <p:nvPr>
            <p:ph type="sldNum" sz="quarter" idx="10"/>
          </p:nvPr>
        </p:nvSpPr>
        <p:spPr/>
        <p:txBody>
          <a:bodyPr/>
          <a:lstStyle/>
          <a:p>
            <a:fld id="{485C39CC-EE39-D443-B36F-C90C146C8057}" type="slidenum">
              <a:rPr lang="en-US" smtClean="0"/>
              <a:pPr/>
              <a:t>19</a:t>
            </a:fld>
            <a:endParaRPr lang="en-US" dirty="0"/>
          </a:p>
        </p:txBody>
      </p:sp>
      <p:sp>
        <p:nvSpPr>
          <p:cNvPr id="5" name="Title 4"/>
          <p:cNvSpPr>
            <a:spLocks noGrp="1"/>
          </p:cNvSpPr>
          <p:nvPr>
            <p:ph type="title"/>
          </p:nvPr>
        </p:nvSpPr>
        <p:spPr>
          <a:xfrm>
            <a:off x="655782" y="431033"/>
            <a:ext cx="8031017" cy="631150"/>
          </a:xfrm>
        </p:spPr>
        <p:txBody>
          <a:bodyPr/>
          <a:lstStyle/>
          <a:p>
            <a:r>
              <a:rPr lang="en-US" b="1" dirty="0" smtClean="0"/>
              <a:t>HumanaVitality®</a:t>
            </a:r>
            <a:endParaRPr lang="en-US"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64902" y="5546005"/>
            <a:ext cx="1869498" cy="550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79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71475" y="1616097"/>
            <a:ext cx="4184650" cy="3703578"/>
          </a:xfrm>
          <a:prstGeom prst="rect">
            <a:avLst/>
          </a:prstGeom>
        </p:spPr>
        <p:txBody>
          <a:bodyPr wrap="square" numCol="1">
            <a:spAutoFit/>
          </a:bodyPr>
          <a:lstStyle/>
          <a:p>
            <a:pPr marL="342900" indent="-342900">
              <a:spcAft>
                <a:spcPts val="2000"/>
              </a:spcAft>
              <a:buClr>
                <a:srgbClr val="AA005F"/>
              </a:buClr>
              <a:buFont typeface="Wingdings" pitchFamily="2" charset="2"/>
              <a:buChar char="§"/>
            </a:pPr>
            <a:r>
              <a:rPr lang="en-US" sz="2400" dirty="0">
                <a:solidFill>
                  <a:srgbClr val="1A1812"/>
                </a:solidFill>
              </a:rPr>
              <a:t>Medicare Advantage</a:t>
            </a:r>
          </a:p>
          <a:p>
            <a:pPr marL="342900" indent="-342900">
              <a:spcAft>
                <a:spcPts val="2000"/>
              </a:spcAft>
              <a:buClr>
                <a:srgbClr val="AA005F"/>
              </a:buClr>
              <a:buFont typeface="Wingdings" pitchFamily="2" charset="2"/>
              <a:buChar char="§"/>
            </a:pPr>
            <a:r>
              <a:rPr lang="en-US" sz="2400" dirty="0" smtClean="0">
                <a:solidFill>
                  <a:srgbClr val="1A1812"/>
                </a:solidFill>
              </a:rPr>
              <a:t>Humana </a:t>
            </a:r>
            <a:r>
              <a:rPr lang="en-US" sz="2400" dirty="0">
                <a:solidFill>
                  <a:srgbClr val="1A1812"/>
                </a:solidFill>
              </a:rPr>
              <a:t>Medicare </a:t>
            </a:r>
            <a:r>
              <a:rPr lang="en-US" sz="2400" dirty="0" smtClean="0">
                <a:solidFill>
                  <a:srgbClr val="1A1812"/>
                </a:solidFill>
              </a:rPr>
              <a:t>  employer </a:t>
            </a:r>
            <a:r>
              <a:rPr lang="en-US" sz="2400" dirty="0">
                <a:solidFill>
                  <a:srgbClr val="1A1812"/>
                </a:solidFill>
              </a:rPr>
              <a:t>p</a:t>
            </a:r>
            <a:r>
              <a:rPr lang="en-US" sz="2400" dirty="0" smtClean="0">
                <a:solidFill>
                  <a:srgbClr val="1A1812"/>
                </a:solidFill>
              </a:rPr>
              <a:t>lans</a:t>
            </a:r>
            <a:endParaRPr lang="en-US" sz="2400" dirty="0">
              <a:solidFill>
                <a:srgbClr val="1A1812"/>
              </a:solidFill>
            </a:endParaRPr>
          </a:p>
          <a:p>
            <a:pPr marL="342900" indent="-342900">
              <a:spcAft>
                <a:spcPts val="2000"/>
              </a:spcAft>
              <a:buClr>
                <a:srgbClr val="AA005F"/>
              </a:buClr>
              <a:buFont typeface="Wingdings" pitchFamily="2" charset="2"/>
              <a:buChar char="§"/>
            </a:pPr>
            <a:r>
              <a:rPr lang="en-US" sz="2400" dirty="0" smtClean="0">
                <a:solidFill>
                  <a:srgbClr val="1A1812"/>
                </a:solidFill>
              </a:rPr>
              <a:t>Your employer-sponsored </a:t>
            </a:r>
            <a:r>
              <a:rPr lang="en-US" sz="2400" dirty="0">
                <a:solidFill>
                  <a:srgbClr val="1A1812"/>
                </a:solidFill>
              </a:rPr>
              <a:t>plan </a:t>
            </a:r>
          </a:p>
          <a:p>
            <a:pPr marL="342900" indent="-342900">
              <a:spcAft>
                <a:spcPts val="2000"/>
              </a:spcAft>
              <a:buClr>
                <a:srgbClr val="AA005F"/>
              </a:buClr>
              <a:buFont typeface="Wingdings" pitchFamily="2" charset="2"/>
              <a:buChar char="§"/>
            </a:pPr>
            <a:r>
              <a:rPr lang="en-US" sz="2400" dirty="0" smtClean="0">
                <a:solidFill>
                  <a:srgbClr val="1A1812"/>
                </a:solidFill>
              </a:rPr>
              <a:t>The </a:t>
            </a:r>
            <a:r>
              <a:rPr lang="en-US" sz="2400" dirty="0">
                <a:solidFill>
                  <a:srgbClr val="1A1812"/>
                </a:solidFill>
              </a:rPr>
              <a:t>plan’s extra benefits </a:t>
            </a:r>
            <a:endParaRPr lang="en-US" sz="2400" dirty="0" smtClean="0">
              <a:solidFill>
                <a:srgbClr val="1A1812"/>
              </a:solidFill>
            </a:endParaRPr>
          </a:p>
          <a:p>
            <a:pPr marL="342900" indent="-342900">
              <a:spcAft>
                <a:spcPts val="2000"/>
              </a:spcAft>
              <a:buClr>
                <a:srgbClr val="AA005F"/>
              </a:buClr>
              <a:buFont typeface="Wingdings" pitchFamily="2" charset="2"/>
              <a:buChar char="§"/>
            </a:pPr>
            <a:r>
              <a:rPr lang="en-US" sz="2400" dirty="0" smtClean="0">
                <a:solidFill>
                  <a:srgbClr val="1A1812"/>
                </a:solidFill>
              </a:rPr>
              <a:t>How </a:t>
            </a:r>
            <a:r>
              <a:rPr lang="en-US" sz="2400" dirty="0">
                <a:solidFill>
                  <a:srgbClr val="1A1812"/>
                </a:solidFill>
              </a:rPr>
              <a:t>to enroll</a:t>
            </a:r>
          </a:p>
        </p:txBody>
      </p:sp>
      <p:sp>
        <p:nvSpPr>
          <p:cNvPr id="17" name="Title 16"/>
          <p:cNvSpPr>
            <a:spLocks noGrp="1"/>
          </p:cNvSpPr>
          <p:nvPr>
            <p:ph type="title"/>
          </p:nvPr>
        </p:nvSpPr>
        <p:spPr>
          <a:xfrm>
            <a:off x="679450" y="406028"/>
            <a:ext cx="7759699" cy="898340"/>
          </a:xfrm>
        </p:spPr>
        <p:txBody>
          <a:bodyPr/>
          <a:lstStyle/>
          <a:p>
            <a:r>
              <a:rPr lang="en-US" b="1" dirty="0" smtClean="0"/>
              <a:t>Let’s talk about</a:t>
            </a:r>
            <a:endParaRPr lang="en-US" b="1" dirty="0"/>
          </a:p>
        </p:txBody>
      </p:sp>
      <p:sp>
        <p:nvSpPr>
          <p:cNvPr id="2" name="Slide Number Placeholder 1"/>
          <p:cNvSpPr>
            <a:spLocks noGrp="1"/>
          </p:cNvSpPr>
          <p:nvPr>
            <p:ph type="sldNum" sz="quarter" idx="12"/>
          </p:nvPr>
        </p:nvSpPr>
        <p:spPr/>
        <p:txBody>
          <a:bodyPr/>
          <a:lstStyle/>
          <a:p>
            <a:fld id="{0A063A8B-E268-8041-82CE-B89EACAA2B01}" type="slidenum">
              <a:rPr lang="en-US" smtClean="0"/>
              <a:pPr/>
              <a:t>2</a:t>
            </a:fld>
            <a:endParaRPr lang="en-US" dirty="0"/>
          </a:p>
        </p:txBody>
      </p:sp>
      <p:grpSp>
        <p:nvGrpSpPr>
          <p:cNvPr id="7" name="Group 6"/>
          <p:cNvGrpSpPr/>
          <p:nvPr/>
        </p:nvGrpSpPr>
        <p:grpSpPr>
          <a:xfrm>
            <a:off x="4749595" y="1828800"/>
            <a:ext cx="3908733" cy="3916364"/>
            <a:chOff x="4749595" y="1828800"/>
            <a:chExt cx="3908733" cy="3916364"/>
          </a:xfrm>
        </p:grpSpPr>
        <p:sp>
          <p:nvSpPr>
            <p:cNvPr id="8" name="Freeform 7"/>
            <p:cNvSpPr>
              <a:spLocks/>
            </p:cNvSpPr>
            <p:nvPr/>
          </p:nvSpPr>
          <p:spPr bwMode="auto">
            <a:xfrm>
              <a:off x="4749595" y="1828800"/>
              <a:ext cx="3908733" cy="2638855"/>
            </a:xfrm>
            <a:custGeom>
              <a:avLst/>
              <a:gdLst>
                <a:gd name="T0" fmla="*/ 202 w 4133"/>
                <a:gd name="T1" fmla="*/ 2666 h 2784"/>
                <a:gd name="T2" fmla="*/ 202 w 4133"/>
                <a:gd name="T3" fmla="*/ 2666 h 2784"/>
                <a:gd name="T4" fmla="*/ 3901 w 4133"/>
                <a:gd name="T5" fmla="*/ 2666 h 2784"/>
                <a:gd name="T6" fmla="*/ 4133 w 4133"/>
                <a:gd name="T7" fmla="*/ 2441 h 2784"/>
                <a:gd name="T8" fmla="*/ 4133 w 4133"/>
                <a:gd name="T9" fmla="*/ 0 h 2784"/>
                <a:gd name="T10" fmla="*/ 231 w 4133"/>
                <a:gd name="T11" fmla="*/ 0 h 2784"/>
                <a:gd name="T12" fmla="*/ 0 w 4133"/>
                <a:gd name="T13" fmla="*/ 224 h 2784"/>
                <a:gd name="T14" fmla="*/ 0 w 4133"/>
                <a:gd name="T15" fmla="*/ 2784 h 2784"/>
                <a:gd name="T16" fmla="*/ 202 w 4133"/>
                <a:gd name="T17" fmla="*/ 2666 h 2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33" h="2784">
                  <a:moveTo>
                    <a:pt x="202" y="2666"/>
                  </a:moveTo>
                  <a:lnTo>
                    <a:pt x="202" y="2666"/>
                  </a:lnTo>
                  <a:lnTo>
                    <a:pt x="3901" y="2666"/>
                  </a:lnTo>
                  <a:cubicBezTo>
                    <a:pt x="4030" y="2666"/>
                    <a:pt x="4133" y="2560"/>
                    <a:pt x="4133" y="2441"/>
                  </a:cubicBezTo>
                  <a:lnTo>
                    <a:pt x="4133" y="0"/>
                  </a:lnTo>
                  <a:lnTo>
                    <a:pt x="231" y="0"/>
                  </a:lnTo>
                  <a:cubicBezTo>
                    <a:pt x="103" y="0"/>
                    <a:pt x="0" y="105"/>
                    <a:pt x="0" y="224"/>
                  </a:cubicBezTo>
                  <a:lnTo>
                    <a:pt x="0" y="2784"/>
                  </a:lnTo>
                  <a:cubicBezTo>
                    <a:pt x="39" y="2715"/>
                    <a:pt x="115" y="2666"/>
                    <a:pt x="202" y="2666"/>
                  </a:cubicBez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10" name="Freeform 9"/>
            <p:cNvSpPr>
              <a:spLocks/>
            </p:cNvSpPr>
            <p:nvPr/>
          </p:nvSpPr>
          <p:spPr bwMode="auto">
            <a:xfrm>
              <a:off x="4749595" y="4607237"/>
              <a:ext cx="1878202" cy="1137927"/>
            </a:xfrm>
            <a:custGeom>
              <a:avLst/>
              <a:gdLst>
                <a:gd name="T0" fmla="*/ 1866 w 1985"/>
                <a:gd name="T1" fmla="*/ 203 h 1200"/>
                <a:gd name="T2" fmla="*/ 1866 w 1985"/>
                <a:gd name="T3" fmla="*/ 203 h 1200"/>
                <a:gd name="T4" fmla="*/ 1866 w 1985"/>
                <a:gd name="T5" fmla="*/ 969 h 1200"/>
                <a:gd name="T6" fmla="*/ 1642 w 1985"/>
                <a:gd name="T7" fmla="*/ 1200 h 1200"/>
                <a:gd name="T8" fmla="*/ 225 w 1985"/>
                <a:gd name="T9" fmla="*/ 1200 h 1200"/>
                <a:gd name="T10" fmla="*/ 0 w 1985"/>
                <a:gd name="T11" fmla="*/ 969 h 1200"/>
                <a:gd name="T12" fmla="*/ 0 w 1985"/>
                <a:gd name="T13" fmla="*/ 232 h 1200"/>
                <a:gd name="T14" fmla="*/ 225 w 1985"/>
                <a:gd name="T15" fmla="*/ 0 h 1200"/>
                <a:gd name="T16" fmla="*/ 1985 w 1985"/>
                <a:gd name="T17" fmla="*/ 0 h 1200"/>
                <a:gd name="T18" fmla="*/ 1866 w 1985"/>
                <a:gd name="T19" fmla="*/ 203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5" h="1200">
                  <a:moveTo>
                    <a:pt x="1866" y="203"/>
                  </a:moveTo>
                  <a:lnTo>
                    <a:pt x="1866" y="203"/>
                  </a:lnTo>
                  <a:lnTo>
                    <a:pt x="1866" y="969"/>
                  </a:lnTo>
                  <a:cubicBezTo>
                    <a:pt x="1866" y="1097"/>
                    <a:pt x="1760" y="1200"/>
                    <a:pt x="1642" y="1200"/>
                  </a:cubicBezTo>
                  <a:lnTo>
                    <a:pt x="225" y="1200"/>
                  </a:lnTo>
                  <a:cubicBezTo>
                    <a:pt x="106" y="1200"/>
                    <a:pt x="0" y="1097"/>
                    <a:pt x="0" y="969"/>
                  </a:cubicBezTo>
                  <a:lnTo>
                    <a:pt x="0" y="232"/>
                  </a:lnTo>
                  <a:cubicBezTo>
                    <a:pt x="0" y="104"/>
                    <a:pt x="106" y="0"/>
                    <a:pt x="225" y="0"/>
                  </a:cubicBezTo>
                  <a:lnTo>
                    <a:pt x="1985" y="0"/>
                  </a:lnTo>
                  <a:cubicBezTo>
                    <a:pt x="1916" y="40"/>
                    <a:pt x="1866" y="116"/>
                    <a:pt x="1866" y="203"/>
                  </a:cubicBezTo>
                  <a:close/>
                </a:path>
              </a:pathLst>
            </a:custGeom>
            <a:solidFill>
              <a:srgbClr val="C9C9C9"/>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11" name="Freeform 10"/>
            <p:cNvSpPr>
              <a:spLocks/>
            </p:cNvSpPr>
            <p:nvPr/>
          </p:nvSpPr>
          <p:spPr bwMode="auto">
            <a:xfrm>
              <a:off x="6626226" y="4605658"/>
              <a:ext cx="1135401" cy="885405"/>
            </a:xfrm>
            <a:custGeom>
              <a:avLst/>
              <a:gdLst>
                <a:gd name="T0" fmla="*/ 969 w 1200"/>
                <a:gd name="T1" fmla="*/ 934 h 934"/>
                <a:gd name="T2" fmla="*/ 969 w 1200"/>
                <a:gd name="T3" fmla="*/ 934 h 934"/>
                <a:gd name="T4" fmla="*/ 1200 w 1200"/>
                <a:gd name="T5" fmla="*/ 709 h 934"/>
                <a:gd name="T6" fmla="*/ 1200 w 1200"/>
                <a:gd name="T7" fmla="*/ 0 h 934"/>
                <a:gd name="T8" fmla="*/ 232 w 1200"/>
                <a:gd name="T9" fmla="*/ 0 h 934"/>
                <a:gd name="T10" fmla="*/ 0 w 1200"/>
                <a:gd name="T11" fmla="*/ 225 h 934"/>
                <a:gd name="T12" fmla="*/ 0 w 1200"/>
                <a:gd name="T13" fmla="*/ 709 h 934"/>
                <a:gd name="T14" fmla="*/ 232 w 1200"/>
                <a:gd name="T15" fmla="*/ 934 h 934"/>
                <a:gd name="T16" fmla="*/ 969 w 1200"/>
                <a:gd name="T17" fmla="*/ 934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0" h="934">
                  <a:moveTo>
                    <a:pt x="969" y="934"/>
                  </a:moveTo>
                  <a:lnTo>
                    <a:pt x="969" y="934"/>
                  </a:lnTo>
                  <a:cubicBezTo>
                    <a:pt x="1097" y="934"/>
                    <a:pt x="1200" y="828"/>
                    <a:pt x="1200" y="709"/>
                  </a:cubicBezTo>
                  <a:lnTo>
                    <a:pt x="1200" y="0"/>
                  </a:lnTo>
                  <a:lnTo>
                    <a:pt x="232" y="0"/>
                  </a:lnTo>
                  <a:cubicBezTo>
                    <a:pt x="103" y="0"/>
                    <a:pt x="0" y="106"/>
                    <a:pt x="0" y="225"/>
                  </a:cubicBezTo>
                  <a:lnTo>
                    <a:pt x="0" y="709"/>
                  </a:lnTo>
                  <a:cubicBezTo>
                    <a:pt x="0" y="828"/>
                    <a:pt x="103" y="934"/>
                    <a:pt x="232" y="934"/>
                  </a:cubicBezTo>
                  <a:lnTo>
                    <a:pt x="969" y="934"/>
                  </a:lnTo>
                  <a:close/>
                </a:path>
              </a:pathLst>
            </a:custGeom>
            <a:solidFill>
              <a:srgbClr val="B4056B"/>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grpSp>
    </p:spTree>
    <p:extLst>
      <p:ext uri="{BB962C8B-B14F-4D97-AF65-F5344CB8AC3E}">
        <p14:creationId xmlns:p14="http://schemas.microsoft.com/office/powerpoint/2010/main" val="3647902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03250" y="0"/>
            <a:ext cx="7645400" cy="966788"/>
          </a:xfrm>
        </p:spPr>
        <p:txBody>
          <a:bodyPr/>
          <a:lstStyle/>
          <a:p>
            <a:r>
              <a:rPr lang="en-US" dirty="0" smtClean="0">
                <a:ea typeface="ＭＳ Ｐゴシック" pitchFamily="-112" charset="-128"/>
              </a:rPr>
              <a:t/>
            </a:r>
            <a:br>
              <a:rPr lang="en-US" dirty="0" smtClean="0">
                <a:ea typeface="ＭＳ Ｐゴシック" pitchFamily="-112" charset="-128"/>
              </a:rPr>
            </a:br>
            <a:r>
              <a:rPr lang="en-US" b="1" dirty="0" smtClean="0">
                <a:ea typeface="ＭＳ Ｐゴシック" pitchFamily="-112" charset="-128"/>
              </a:rPr>
              <a:t>Smoking cessation </a:t>
            </a:r>
            <a:r>
              <a:rPr lang="en-US" b="1" dirty="0">
                <a:ea typeface="ＭＳ Ｐゴシック" pitchFamily="-112" charset="-128"/>
              </a:rPr>
              <a:t>p</a:t>
            </a:r>
            <a:r>
              <a:rPr lang="en-US" b="1" dirty="0" smtClean="0">
                <a:ea typeface="ＭＳ Ｐゴシック" pitchFamily="-112" charset="-128"/>
              </a:rPr>
              <a:t>rogram </a:t>
            </a:r>
          </a:p>
        </p:txBody>
      </p:sp>
      <p:sp>
        <p:nvSpPr>
          <p:cNvPr id="7" name="Content Placeholder 2"/>
          <p:cNvSpPr>
            <a:spLocks noGrp="1"/>
          </p:cNvSpPr>
          <p:nvPr>
            <p:ph idx="1"/>
          </p:nvPr>
        </p:nvSpPr>
        <p:spPr>
          <a:xfrm>
            <a:off x="463551" y="1663700"/>
            <a:ext cx="4286249" cy="4711700"/>
          </a:xfrm>
        </p:spPr>
        <p:txBody>
          <a:bodyPr>
            <a:normAutofit/>
          </a:bodyPr>
          <a:lstStyle/>
          <a:p>
            <a:pPr marL="0" indent="0">
              <a:lnSpc>
                <a:spcPct val="80000"/>
              </a:lnSpc>
              <a:spcAft>
                <a:spcPts val="1200"/>
              </a:spcAft>
              <a:buClr>
                <a:srgbClr val="AA0B5F"/>
              </a:buClr>
              <a:buNone/>
            </a:pPr>
            <a:r>
              <a:rPr lang="en-US" sz="2000" b="1" dirty="0" smtClean="0">
                <a:solidFill>
                  <a:srgbClr val="5C9A1B"/>
                </a:solidFill>
                <a:ea typeface="ＭＳ Ｐゴシック" pitchFamily="-112" charset="-128"/>
              </a:rPr>
              <a:t>A service to help you quit smoking  </a:t>
            </a:r>
          </a:p>
          <a:p>
            <a:pPr marL="0" indent="0">
              <a:lnSpc>
                <a:spcPct val="80000"/>
              </a:lnSpc>
              <a:spcAft>
                <a:spcPts val="1200"/>
              </a:spcAft>
              <a:buClr>
                <a:srgbClr val="AA0B5F"/>
              </a:buClr>
              <a:buNone/>
            </a:pPr>
            <a:r>
              <a:rPr lang="en-US" sz="2000" dirty="0" smtClean="0">
                <a:ea typeface="ＭＳ Ｐゴシック" pitchFamily="-112" charset="-128"/>
              </a:rPr>
              <a:t>Features include:                                            </a:t>
            </a:r>
          </a:p>
          <a:p>
            <a:pPr>
              <a:lnSpc>
                <a:spcPct val="80000"/>
              </a:lnSpc>
              <a:spcAft>
                <a:spcPts val="1200"/>
              </a:spcAft>
              <a:buClr>
                <a:srgbClr val="AA0B5F"/>
              </a:buClr>
              <a:buFont typeface="Wingdings" pitchFamily="2" charset="2"/>
              <a:buChar char="§"/>
            </a:pPr>
            <a:r>
              <a:rPr lang="en-US" sz="2000" dirty="0" smtClean="0">
                <a:ea typeface="ＭＳ Ｐゴシック" pitchFamily="-112" charset="-128"/>
              </a:rPr>
              <a:t>Tips </a:t>
            </a:r>
            <a:r>
              <a:rPr lang="en-US" sz="2000" dirty="0">
                <a:ea typeface="ＭＳ Ｐゴシック" pitchFamily="-112" charset="-128"/>
              </a:rPr>
              <a:t>and advice from our experts, online or by phone</a:t>
            </a:r>
          </a:p>
          <a:p>
            <a:pPr>
              <a:lnSpc>
                <a:spcPct val="80000"/>
              </a:lnSpc>
              <a:spcAft>
                <a:spcPts val="1200"/>
              </a:spcAft>
              <a:buClr>
                <a:srgbClr val="AA0B5F"/>
              </a:buClr>
              <a:buFont typeface="Wingdings" pitchFamily="2" charset="2"/>
              <a:buChar char="§"/>
            </a:pPr>
            <a:r>
              <a:rPr lang="en-US" sz="2000" dirty="0" smtClean="0">
                <a:ea typeface="ＭＳ Ｐゴシック" pitchFamily="-112" charset="-128"/>
              </a:rPr>
              <a:t>A </a:t>
            </a:r>
            <a:r>
              <a:rPr lang="en-US" sz="2000" dirty="0">
                <a:ea typeface="ＭＳ Ｐゴシック" pitchFamily="-112" charset="-128"/>
              </a:rPr>
              <a:t>plan to quit tobacco, created just for you</a:t>
            </a:r>
          </a:p>
          <a:p>
            <a:pPr>
              <a:lnSpc>
                <a:spcPct val="80000"/>
              </a:lnSpc>
              <a:spcAft>
                <a:spcPts val="1200"/>
              </a:spcAft>
              <a:buClr>
                <a:srgbClr val="AA0B5F"/>
              </a:buClr>
              <a:buFont typeface="Wingdings" pitchFamily="2" charset="2"/>
              <a:buChar char="§"/>
            </a:pPr>
            <a:r>
              <a:rPr lang="en-US" sz="2000" dirty="0" smtClean="0">
                <a:ea typeface="ＭＳ Ｐゴシック" pitchFamily="-112" charset="-128"/>
              </a:rPr>
              <a:t>Two </a:t>
            </a:r>
            <a:r>
              <a:rPr lang="en-US" sz="2000" dirty="0">
                <a:ea typeface="ＭＳ Ｐゴシック" pitchFamily="-112" charset="-128"/>
              </a:rPr>
              <a:t>treatments to replace nicotine</a:t>
            </a:r>
          </a:p>
          <a:p>
            <a:pPr>
              <a:lnSpc>
                <a:spcPct val="80000"/>
              </a:lnSpc>
              <a:spcAft>
                <a:spcPts val="1200"/>
              </a:spcAft>
              <a:buClr>
                <a:srgbClr val="AA0B5F"/>
              </a:buClr>
              <a:buFont typeface="Wingdings" pitchFamily="2" charset="2"/>
              <a:buChar char="§"/>
            </a:pPr>
            <a:r>
              <a:rPr lang="en-US" sz="2000" dirty="0" smtClean="0">
                <a:ea typeface="ＭＳ Ｐゴシック" pitchFamily="-112" charset="-128"/>
              </a:rPr>
              <a:t>An </a:t>
            </a:r>
            <a:r>
              <a:rPr lang="en-US" sz="2000" dirty="0">
                <a:ea typeface="ＭＳ Ｐゴシック" pitchFamily="-112" charset="-128"/>
              </a:rPr>
              <a:t>online support group you can reach 24 hours a day, seven days a week</a:t>
            </a:r>
            <a:endParaRPr lang="en-US" sz="2400" dirty="0" smtClean="0">
              <a:latin typeface="Arial Unicode MS" pitchFamily="34" charset="-128"/>
              <a:ea typeface="ＭＳ Ｐゴシック" pitchFamily="-112" charset="-128"/>
            </a:endParaRPr>
          </a:p>
          <a:p>
            <a:pPr>
              <a:spcAft>
                <a:spcPts val="1200"/>
              </a:spcAft>
              <a:buClr>
                <a:srgbClr val="01B1AF"/>
              </a:buClr>
              <a:buFont typeface="Wingdings" pitchFamily="2" charset="2"/>
              <a:buNone/>
            </a:pPr>
            <a:endParaRPr lang="en-US" sz="2400" dirty="0" smtClean="0">
              <a:latin typeface="Arial Unicode MS" pitchFamily="34" charset="-128"/>
              <a:ea typeface="ＭＳ Ｐゴシック" pitchFamily="-112" charset="-128"/>
            </a:endParaRPr>
          </a:p>
        </p:txBody>
      </p:sp>
      <p:pic>
        <p:nvPicPr>
          <p:cNvPr id="8" name="Picture 6" descr="home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80324" y="5595145"/>
            <a:ext cx="1085851" cy="362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5"/>
          <p:cNvSpPr>
            <a:spLocks/>
          </p:cNvSpPr>
          <p:nvPr/>
        </p:nvSpPr>
        <p:spPr bwMode="auto">
          <a:xfrm>
            <a:off x="5435600" y="2387600"/>
            <a:ext cx="3201988" cy="2601914"/>
          </a:xfrm>
          <a:custGeom>
            <a:avLst/>
            <a:gdLst>
              <a:gd name="T0" fmla="*/ 3797 w 4000"/>
              <a:gd name="T1" fmla="*/ 3772 h 3890"/>
              <a:gd name="T2" fmla="*/ 3797 w 4000"/>
              <a:gd name="T3" fmla="*/ 3772 h 3890"/>
              <a:gd name="T4" fmla="*/ 231 w 4000"/>
              <a:gd name="T5" fmla="*/ 3772 h 3890"/>
              <a:gd name="T6" fmla="*/ 0 w 4000"/>
              <a:gd name="T7" fmla="*/ 3547 h 3890"/>
              <a:gd name="T8" fmla="*/ 0 w 4000"/>
              <a:gd name="T9" fmla="*/ 0 h 3890"/>
              <a:gd name="T10" fmla="*/ 3768 w 4000"/>
              <a:gd name="T11" fmla="*/ 0 h 3890"/>
              <a:gd name="T12" fmla="*/ 4000 w 4000"/>
              <a:gd name="T13" fmla="*/ 224 h 3890"/>
              <a:gd name="T14" fmla="*/ 4000 w 4000"/>
              <a:gd name="T15" fmla="*/ 3890 h 3890"/>
              <a:gd name="T16" fmla="*/ 3797 w 4000"/>
              <a:gd name="T17" fmla="*/ 3772 h 3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00" h="3890">
                <a:moveTo>
                  <a:pt x="3797" y="3772"/>
                </a:moveTo>
                <a:lnTo>
                  <a:pt x="3797" y="3772"/>
                </a:lnTo>
                <a:lnTo>
                  <a:pt x="231" y="3772"/>
                </a:lnTo>
                <a:cubicBezTo>
                  <a:pt x="103" y="3772"/>
                  <a:pt x="0" y="3666"/>
                  <a:pt x="0" y="3547"/>
                </a:cubicBezTo>
                <a:lnTo>
                  <a:pt x="0" y="0"/>
                </a:lnTo>
                <a:lnTo>
                  <a:pt x="3768" y="0"/>
                </a:lnTo>
                <a:cubicBezTo>
                  <a:pt x="3896" y="0"/>
                  <a:pt x="4000" y="105"/>
                  <a:pt x="4000" y="224"/>
                </a:cubicBezTo>
                <a:lnTo>
                  <a:pt x="4000" y="3890"/>
                </a:lnTo>
                <a:cubicBezTo>
                  <a:pt x="3960" y="3821"/>
                  <a:pt x="3884" y="3772"/>
                  <a:pt x="3797" y="3772"/>
                </a:cubicBezTo>
                <a:close/>
              </a:path>
            </a:pathLst>
          </a:custGeom>
          <a:blipFill dpi="0" rotWithShape="1">
            <a:blip r:embed="rId4" cstate="screen">
              <a:extLst>
                <a:ext uri="{28A0092B-C50C-407E-A947-70E740481C1C}">
                  <a14:useLocalDpi xmlns:a14="http://schemas.microsoft.com/office/drawing/2010/main"/>
                </a:ext>
              </a:extLst>
            </a:blip>
            <a:srcRect/>
            <a:stretch>
              <a:fillRect/>
            </a:stretch>
          </a:bli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9199186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03250" y="0"/>
            <a:ext cx="7645400" cy="966788"/>
          </a:xfrm>
        </p:spPr>
        <p:txBody>
          <a:bodyPr/>
          <a:lstStyle/>
          <a:p>
            <a:r>
              <a:rPr lang="en-US" dirty="0" smtClean="0">
                <a:ea typeface="ＭＳ Ｐゴシック" pitchFamily="-112" charset="-128"/>
              </a:rPr>
              <a:t/>
            </a:r>
            <a:br>
              <a:rPr lang="en-US" dirty="0" smtClean="0">
                <a:ea typeface="ＭＳ Ｐゴシック" pitchFamily="-112" charset="-128"/>
              </a:rPr>
            </a:br>
            <a:r>
              <a:rPr lang="en-US" b="1" dirty="0" smtClean="0">
                <a:ea typeface="ＭＳ Ｐゴシック" pitchFamily="-112" charset="-128"/>
              </a:rPr>
              <a:t>Health management programs</a:t>
            </a:r>
          </a:p>
        </p:txBody>
      </p:sp>
      <p:sp>
        <p:nvSpPr>
          <p:cNvPr id="29699" name="Content Placeholder 2"/>
          <p:cNvSpPr>
            <a:spLocks noGrp="1"/>
          </p:cNvSpPr>
          <p:nvPr>
            <p:ph idx="1"/>
          </p:nvPr>
        </p:nvSpPr>
        <p:spPr>
          <a:xfrm>
            <a:off x="487944" y="2018734"/>
            <a:ext cx="8289925" cy="815995"/>
          </a:xfrm>
        </p:spPr>
        <p:txBody>
          <a:bodyPr>
            <a:normAutofit/>
          </a:bodyPr>
          <a:lstStyle/>
          <a:p>
            <a:pPr marL="0" lvl="0" indent="0">
              <a:spcAft>
                <a:spcPts val="600"/>
              </a:spcAft>
              <a:buNone/>
            </a:pPr>
            <a:r>
              <a:rPr lang="en-US" sz="1600" dirty="0" smtClean="0">
                <a:solidFill>
                  <a:srgbClr val="000000"/>
                </a:solidFill>
                <a:latin typeface="+mj-lt"/>
              </a:rPr>
              <a:t>Humana at Home </a:t>
            </a:r>
            <a:r>
              <a:rPr lang="en-US" sz="1600" dirty="0">
                <a:solidFill>
                  <a:srgbClr val="000000"/>
                </a:solidFill>
                <a:latin typeface="+mj-lt"/>
              </a:rPr>
              <a:t>can help you manage </a:t>
            </a:r>
            <a:r>
              <a:rPr lang="en-US" sz="1600" dirty="0" smtClean="0">
                <a:solidFill>
                  <a:srgbClr val="000000"/>
                </a:solidFill>
                <a:latin typeface="+mj-lt"/>
              </a:rPr>
              <a:t>the challenges </a:t>
            </a:r>
            <a:r>
              <a:rPr lang="en-US" sz="1600" dirty="0">
                <a:solidFill>
                  <a:srgbClr val="000000"/>
                </a:solidFill>
                <a:latin typeface="+mj-lt"/>
              </a:rPr>
              <a:t>specifically associated </a:t>
            </a:r>
            <a:r>
              <a:rPr lang="en-US" sz="1600" dirty="0" smtClean="0">
                <a:solidFill>
                  <a:srgbClr val="000000"/>
                </a:solidFill>
                <a:latin typeface="+mj-lt"/>
              </a:rPr>
              <a:t>with </a:t>
            </a:r>
            <a:br>
              <a:rPr lang="en-US" sz="1600" dirty="0" smtClean="0">
                <a:solidFill>
                  <a:srgbClr val="000000"/>
                </a:solidFill>
                <a:latin typeface="+mj-lt"/>
              </a:rPr>
            </a:br>
            <a:r>
              <a:rPr lang="en-US" sz="1600" dirty="0" smtClean="0">
                <a:solidFill>
                  <a:srgbClr val="000000"/>
                </a:solidFill>
                <a:latin typeface="+mj-lt"/>
              </a:rPr>
              <a:t>chronic conditions</a:t>
            </a:r>
            <a:r>
              <a:rPr lang="en-US" sz="1600" dirty="0">
                <a:solidFill>
                  <a:srgbClr val="000000"/>
                </a:solidFill>
                <a:latin typeface="+mj-lt"/>
              </a:rPr>
              <a:t> </a:t>
            </a:r>
            <a:r>
              <a:rPr lang="en-US" sz="1600" dirty="0" smtClean="0">
                <a:solidFill>
                  <a:srgbClr val="000000"/>
                </a:solidFill>
                <a:latin typeface="+mj-lt"/>
              </a:rPr>
              <a:t>like:</a:t>
            </a:r>
          </a:p>
          <a:p>
            <a:pPr marL="0" indent="0">
              <a:buNone/>
            </a:pPr>
            <a:endParaRPr lang="en-US" sz="4900" dirty="0">
              <a:solidFill>
                <a:srgbClr val="000000"/>
              </a:solidFill>
              <a:latin typeface="+mj-lt"/>
            </a:endParaRPr>
          </a:p>
          <a:p>
            <a:pPr marL="0" lvl="0" indent="0">
              <a:spcAft>
                <a:spcPts val="600"/>
              </a:spcAft>
              <a:buClr>
                <a:srgbClr val="5C9A1B"/>
              </a:buClr>
              <a:buNone/>
            </a:pPr>
            <a:endParaRPr lang="en-US" sz="5600" b="1" dirty="0" smtClean="0">
              <a:solidFill>
                <a:srgbClr val="1D5B2D"/>
              </a:solidFill>
              <a:ea typeface="ＭＳ Ｐゴシック" pitchFamily="-111" charset="-128"/>
              <a:cs typeface="ＭＳ Ｐゴシック" pitchFamily="-111" charset="-128"/>
            </a:endParaRPr>
          </a:p>
          <a:p>
            <a:pPr marL="0" lvl="0" indent="0">
              <a:spcAft>
                <a:spcPts val="600"/>
              </a:spcAft>
              <a:buClr>
                <a:srgbClr val="5C9A1B"/>
              </a:buClr>
              <a:buNone/>
            </a:pPr>
            <a:endParaRPr lang="en-US" sz="5600" b="1" dirty="0">
              <a:solidFill>
                <a:srgbClr val="1D5B2D"/>
              </a:solidFill>
              <a:ea typeface="ＭＳ Ｐゴシック" pitchFamily="-111" charset="-128"/>
              <a:cs typeface="ＭＳ Ｐゴシック" pitchFamily="-111" charset="-128"/>
            </a:endParaRPr>
          </a:p>
          <a:p>
            <a:pPr>
              <a:spcAft>
                <a:spcPts val="1200"/>
              </a:spcAft>
              <a:buClr>
                <a:srgbClr val="01B1AF"/>
              </a:buClr>
              <a:buFont typeface="Wingdings" pitchFamily="2" charset="2"/>
              <a:buNone/>
            </a:pPr>
            <a:endParaRPr lang="en-US" sz="2400" dirty="0" smtClean="0">
              <a:latin typeface="Arial Unicode MS" pitchFamily="34" charset="-128"/>
              <a:ea typeface="ＭＳ Ｐゴシック" pitchFamily="-112" charset="-128"/>
            </a:endParaRPr>
          </a:p>
          <a:p>
            <a:pPr>
              <a:spcAft>
                <a:spcPts val="1200"/>
              </a:spcAft>
              <a:buClr>
                <a:srgbClr val="01B1AF"/>
              </a:buClr>
              <a:buFont typeface="Wingdings" pitchFamily="2" charset="2"/>
              <a:buNone/>
            </a:pPr>
            <a:endParaRPr lang="en-US" sz="2400" dirty="0" smtClean="0">
              <a:latin typeface="Arial Unicode MS" pitchFamily="34" charset="-128"/>
              <a:ea typeface="ＭＳ Ｐゴシック" pitchFamily="-112" charset="-128"/>
            </a:endParaRPr>
          </a:p>
        </p:txBody>
      </p:sp>
      <p:sp>
        <p:nvSpPr>
          <p:cNvPr id="4" name="TextBox 3"/>
          <p:cNvSpPr txBox="1"/>
          <p:nvPr/>
        </p:nvSpPr>
        <p:spPr>
          <a:xfrm>
            <a:off x="373643" y="2612850"/>
            <a:ext cx="2454518" cy="830997"/>
          </a:xfrm>
          <a:prstGeom prst="rect">
            <a:avLst/>
          </a:prstGeom>
          <a:noFill/>
        </p:spPr>
        <p:txBody>
          <a:bodyPr wrap="none" rtlCol="0">
            <a:spAutoFit/>
          </a:bodyPr>
          <a:lstStyle/>
          <a:p>
            <a:pPr marL="228600" indent="-228600">
              <a:buClr>
                <a:srgbClr val="AA0B5F"/>
              </a:buClr>
              <a:buFont typeface="Wingdings" charset="2"/>
              <a:buChar char="§"/>
            </a:pPr>
            <a:r>
              <a:rPr lang="en-US" sz="1600" dirty="0" smtClean="0"/>
              <a:t>Diabetes</a:t>
            </a:r>
            <a:endParaRPr lang="en-US" sz="1600" dirty="0"/>
          </a:p>
          <a:p>
            <a:pPr marL="228600" indent="-228600">
              <a:buClr>
                <a:srgbClr val="AA0B5F"/>
              </a:buClr>
              <a:buFont typeface="Wingdings" charset="2"/>
              <a:buChar char="§"/>
            </a:pPr>
            <a:r>
              <a:rPr lang="en-US" sz="1600" dirty="0" smtClean="0"/>
              <a:t>Congestive </a:t>
            </a:r>
            <a:r>
              <a:rPr lang="en-US" sz="1600" dirty="0"/>
              <a:t>heart </a:t>
            </a:r>
            <a:r>
              <a:rPr lang="en-US" sz="1600" dirty="0" smtClean="0"/>
              <a:t>failure</a:t>
            </a:r>
          </a:p>
          <a:p>
            <a:pPr marL="228600" indent="-228600">
              <a:buClr>
                <a:srgbClr val="AA0B5F"/>
              </a:buClr>
              <a:buFont typeface="Wingdings" charset="2"/>
              <a:buChar char="§"/>
            </a:pPr>
            <a:r>
              <a:rPr lang="en-US" sz="1600" dirty="0" smtClean="0"/>
              <a:t>Coronary </a:t>
            </a:r>
            <a:r>
              <a:rPr lang="en-US" sz="1600" dirty="0"/>
              <a:t>artery </a:t>
            </a:r>
            <a:r>
              <a:rPr lang="en-US" sz="1600" dirty="0" smtClean="0"/>
              <a:t>disease</a:t>
            </a:r>
            <a:endParaRPr lang="en-US" sz="1600" dirty="0"/>
          </a:p>
        </p:txBody>
      </p:sp>
      <p:sp>
        <p:nvSpPr>
          <p:cNvPr id="6" name="TextBox 5"/>
          <p:cNvSpPr txBox="1"/>
          <p:nvPr/>
        </p:nvSpPr>
        <p:spPr>
          <a:xfrm>
            <a:off x="3142033" y="2612850"/>
            <a:ext cx="2198038" cy="584776"/>
          </a:xfrm>
          <a:prstGeom prst="rect">
            <a:avLst/>
          </a:prstGeom>
          <a:noFill/>
        </p:spPr>
        <p:txBody>
          <a:bodyPr wrap="none" rtlCol="0">
            <a:spAutoFit/>
          </a:bodyPr>
          <a:lstStyle/>
          <a:p>
            <a:pPr marL="228600" indent="-228600">
              <a:buClr>
                <a:srgbClr val="AA0B5F"/>
              </a:buClr>
              <a:buFont typeface="Wingdings" charset="2"/>
              <a:buChar char="§"/>
            </a:pPr>
            <a:r>
              <a:rPr lang="en-US" sz="1600" dirty="0" smtClean="0"/>
              <a:t>COPD</a:t>
            </a:r>
            <a:endParaRPr lang="en-US" sz="1600" dirty="0"/>
          </a:p>
          <a:p>
            <a:pPr marL="228600" indent="-228600">
              <a:buClr>
                <a:srgbClr val="AA0B5F"/>
              </a:buClr>
              <a:buFont typeface="Wingdings" charset="2"/>
              <a:buChar char="§"/>
            </a:pPr>
            <a:r>
              <a:rPr lang="en-US" sz="1600" dirty="0" smtClean="0"/>
              <a:t>Rheumatoid arthritis</a:t>
            </a:r>
            <a:endParaRPr lang="en-US" sz="1600" dirty="0"/>
          </a:p>
        </p:txBody>
      </p:sp>
      <p:sp>
        <p:nvSpPr>
          <p:cNvPr id="7" name="TextBox 6"/>
          <p:cNvSpPr txBox="1"/>
          <p:nvPr/>
        </p:nvSpPr>
        <p:spPr>
          <a:xfrm>
            <a:off x="371475" y="3892203"/>
            <a:ext cx="8220075" cy="830997"/>
          </a:xfrm>
          <a:prstGeom prst="rect">
            <a:avLst/>
          </a:prstGeom>
          <a:noFill/>
        </p:spPr>
        <p:txBody>
          <a:bodyPr wrap="square" rtlCol="0">
            <a:spAutoFit/>
          </a:bodyPr>
          <a:lstStyle/>
          <a:p>
            <a:r>
              <a:rPr lang="en-US" sz="1600" dirty="0" smtClean="0"/>
              <a:t>Nobody </a:t>
            </a:r>
            <a:r>
              <a:rPr lang="en-US" sz="1600" dirty="0"/>
              <a:t>wants to face a health crisis or major medical procedure. But if this </a:t>
            </a:r>
            <a:r>
              <a:rPr lang="en-US" sz="1600" dirty="0" smtClean="0"/>
              <a:t>happens, </a:t>
            </a:r>
            <a:r>
              <a:rPr lang="en-US" sz="1600" dirty="0"/>
              <a:t>Humana’s case managers are here to help. Our nurses can help you follow your treatment </a:t>
            </a:r>
            <a:r>
              <a:rPr lang="en-US" sz="1600" dirty="0" smtClean="0"/>
              <a:t>plan on your </a:t>
            </a:r>
            <a:r>
              <a:rPr lang="en-US" sz="1600" dirty="0"/>
              <a:t>return home. We also can connect you to other resources for more support</a:t>
            </a:r>
            <a:r>
              <a:rPr lang="en-US" sz="1600" dirty="0" smtClean="0"/>
              <a:t>.</a:t>
            </a:r>
            <a:endParaRPr lang="en-US" sz="1600" dirty="0"/>
          </a:p>
        </p:txBody>
      </p:sp>
      <p:sp>
        <p:nvSpPr>
          <p:cNvPr id="8" name="TextBox 7"/>
          <p:cNvSpPr txBox="1"/>
          <p:nvPr/>
        </p:nvSpPr>
        <p:spPr>
          <a:xfrm>
            <a:off x="371475" y="1531669"/>
            <a:ext cx="2647200" cy="461665"/>
          </a:xfrm>
          <a:prstGeom prst="rect">
            <a:avLst/>
          </a:prstGeom>
          <a:noFill/>
        </p:spPr>
        <p:txBody>
          <a:bodyPr wrap="none" rtlCol="0">
            <a:spAutoFit/>
          </a:bodyPr>
          <a:lstStyle/>
          <a:p>
            <a:r>
              <a:rPr lang="en-US" sz="2400" b="1" dirty="0">
                <a:solidFill>
                  <a:srgbClr val="5C9A1B"/>
                </a:solidFill>
                <a:ea typeface="ＭＳ Ｐゴシック" pitchFamily="-111" charset="-128"/>
                <a:cs typeface="ＭＳ Ｐゴシック" pitchFamily="-111" charset="-128"/>
              </a:rPr>
              <a:t>Humana </a:t>
            </a:r>
            <a:r>
              <a:rPr lang="en-US" sz="2400" b="1" dirty="0" smtClean="0">
                <a:solidFill>
                  <a:srgbClr val="5C9A1B"/>
                </a:solidFill>
                <a:ea typeface="ＭＳ Ｐゴシック" pitchFamily="-111" charset="-128"/>
                <a:cs typeface="ＭＳ Ｐゴシック" pitchFamily="-111" charset="-128"/>
              </a:rPr>
              <a:t>at Home® </a:t>
            </a:r>
            <a:endParaRPr lang="en-US" sz="2400" dirty="0">
              <a:solidFill>
                <a:srgbClr val="5C9A1B"/>
              </a:solidFill>
            </a:endParaRPr>
          </a:p>
        </p:txBody>
      </p:sp>
      <p:sp>
        <p:nvSpPr>
          <p:cNvPr id="14" name="TextBox 13"/>
          <p:cNvSpPr txBox="1"/>
          <p:nvPr/>
        </p:nvSpPr>
        <p:spPr>
          <a:xfrm>
            <a:off x="371475" y="3545885"/>
            <a:ext cx="1764329" cy="338554"/>
          </a:xfrm>
          <a:prstGeom prst="rect">
            <a:avLst/>
          </a:prstGeom>
          <a:noFill/>
        </p:spPr>
        <p:txBody>
          <a:bodyPr wrap="none" rtlCol="0">
            <a:spAutoFit/>
          </a:bodyPr>
          <a:lstStyle/>
          <a:p>
            <a:r>
              <a:rPr lang="en-US" sz="1600" b="1" dirty="0" smtClean="0">
                <a:solidFill>
                  <a:srgbClr val="5C9A1B"/>
                </a:solidFill>
                <a:ea typeface="ＭＳ Ｐゴシック" pitchFamily="-111" charset="-128"/>
              </a:rPr>
              <a:t>Case management</a:t>
            </a:r>
            <a:endParaRPr lang="en-US" sz="1600" dirty="0">
              <a:solidFill>
                <a:srgbClr val="5C9A1B"/>
              </a:solidFill>
            </a:endParaRPr>
          </a:p>
        </p:txBody>
      </p:sp>
      <p:sp>
        <p:nvSpPr>
          <p:cNvPr id="9" name="TextBox 8"/>
          <p:cNvSpPr txBox="1"/>
          <p:nvPr/>
        </p:nvSpPr>
        <p:spPr>
          <a:xfrm>
            <a:off x="371475" y="4992419"/>
            <a:ext cx="8191500" cy="523220"/>
          </a:xfrm>
          <a:prstGeom prst="rect">
            <a:avLst/>
          </a:prstGeom>
          <a:noFill/>
        </p:spPr>
        <p:txBody>
          <a:bodyPr wrap="square" rtlCol="0">
            <a:spAutoFit/>
          </a:bodyPr>
          <a:lstStyle/>
          <a:p>
            <a:r>
              <a:rPr lang="en-US" sz="1400" dirty="0">
                <a:solidFill>
                  <a:srgbClr val="AA0B5F"/>
                </a:solidFill>
              </a:rPr>
              <a:t>Members may receive a call to enroll in one of these programs if eligible or may </a:t>
            </a:r>
            <a:r>
              <a:rPr lang="en-US" sz="1400" dirty="0" smtClean="0">
                <a:solidFill>
                  <a:srgbClr val="AA0B5F"/>
                </a:solidFill>
              </a:rPr>
              <a:t>self-refer through </a:t>
            </a:r>
            <a:r>
              <a:rPr lang="en-US" sz="1400" dirty="0">
                <a:solidFill>
                  <a:srgbClr val="AA0B5F"/>
                </a:solidFill>
              </a:rPr>
              <a:t>Humana by calling </a:t>
            </a:r>
            <a:r>
              <a:rPr lang="en-US" sz="1400" b="1" dirty="0">
                <a:solidFill>
                  <a:srgbClr val="AA0B5F"/>
                </a:solidFill>
              </a:rPr>
              <a:t>1-800-662-9508</a:t>
            </a:r>
            <a:r>
              <a:rPr lang="en-US" sz="1400" dirty="0">
                <a:solidFill>
                  <a:srgbClr val="AA0B5F"/>
                </a:solidFill>
              </a:rPr>
              <a:t>; </a:t>
            </a:r>
            <a:r>
              <a:rPr lang="en-US" sz="1400" b="1" dirty="0" smtClean="0">
                <a:solidFill>
                  <a:srgbClr val="AA0B5F"/>
                </a:solidFill>
              </a:rPr>
              <a:t>TTY: </a:t>
            </a:r>
            <a:r>
              <a:rPr lang="en-US" sz="1400" b="1" dirty="0">
                <a:solidFill>
                  <a:srgbClr val="AA0B5F"/>
                </a:solidFill>
              </a:rPr>
              <a:t>711</a:t>
            </a:r>
            <a:r>
              <a:rPr lang="en-US" sz="1400" dirty="0">
                <a:solidFill>
                  <a:srgbClr val="AA0B5F"/>
                </a:solidFill>
              </a:rPr>
              <a:t>. </a:t>
            </a:r>
            <a:r>
              <a:rPr lang="en-US" sz="1400" dirty="0" smtClean="0">
                <a:solidFill>
                  <a:srgbClr val="AA0B5F"/>
                </a:solidFill>
              </a:rPr>
              <a:t>We’re </a:t>
            </a:r>
            <a:r>
              <a:rPr lang="en-US" sz="1400" dirty="0">
                <a:solidFill>
                  <a:srgbClr val="AA0B5F"/>
                </a:solidFill>
              </a:rPr>
              <a:t>available 8 a.m. </a:t>
            </a:r>
            <a:r>
              <a:rPr lang="en-US" sz="1400" dirty="0" smtClean="0">
                <a:solidFill>
                  <a:srgbClr val="AA0B5F"/>
                </a:solidFill>
              </a:rPr>
              <a:t>– </a:t>
            </a:r>
            <a:r>
              <a:rPr lang="en-US" sz="1400" dirty="0">
                <a:solidFill>
                  <a:srgbClr val="AA0B5F"/>
                </a:solidFill>
              </a:rPr>
              <a:t>5:30 p.m</a:t>
            </a:r>
            <a:r>
              <a:rPr lang="en-US" sz="1400" dirty="0" smtClean="0">
                <a:solidFill>
                  <a:srgbClr val="AA0B5F"/>
                </a:solidFill>
              </a:rPr>
              <a:t>., </a:t>
            </a:r>
            <a:r>
              <a:rPr lang="en-US" sz="1400" dirty="0">
                <a:solidFill>
                  <a:srgbClr val="AA0B5F"/>
                </a:solidFill>
              </a:rPr>
              <a:t>Eastern </a:t>
            </a:r>
            <a:r>
              <a:rPr lang="en-US" sz="1400" dirty="0" smtClean="0">
                <a:solidFill>
                  <a:srgbClr val="AA0B5F"/>
                </a:solidFill>
              </a:rPr>
              <a:t>time.</a:t>
            </a:r>
            <a:endParaRPr lang="en-US" sz="1400" dirty="0">
              <a:solidFill>
                <a:srgbClr val="AA0B5F"/>
              </a:solidFill>
            </a:endParaRPr>
          </a:p>
        </p:txBody>
      </p:sp>
      <p:sp>
        <p:nvSpPr>
          <p:cNvPr id="16" name="TextBox 15"/>
          <p:cNvSpPr txBox="1"/>
          <p:nvPr/>
        </p:nvSpPr>
        <p:spPr>
          <a:xfrm>
            <a:off x="5596306" y="2612850"/>
            <a:ext cx="2082621" cy="584776"/>
          </a:xfrm>
          <a:prstGeom prst="rect">
            <a:avLst/>
          </a:prstGeom>
          <a:noFill/>
        </p:spPr>
        <p:txBody>
          <a:bodyPr wrap="none" rtlCol="0">
            <a:spAutoFit/>
          </a:bodyPr>
          <a:lstStyle/>
          <a:p>
            <a:pPr marL="228600" indent="-228600">
              <a:buClr>
                <a:srgbClr val="AA0B5F"/>
              </a:buClr>
              <a:buFont typeface="Wingdings" charset="2"/>
              <a:buChar char="§"/>
            </a:pPr>
            <a:r>
              <a:rPr lang="en-US" sz="1600" dirty="0" smtClean="0"/>
              <a:t>Multiple sclerosis</a:t>
            </a:r>
          </a:p>
          <a:p>
            <a:pPr marL="228600" indent="-228600">
              <a:buClr>
                <a:srgbClr val="AA0B5F"/>
              </a:buClr>
              <a:buFont typeface="Wingdings" charset="2"/>
              <a:buChar char="§"/>
            </a:pPr>
            <a:r>
              <a:rPr lang="en-US" sz="1600" dirty="0" smtClean="0"/>
              <a:t>Parkinson’s disease</a:t>
            </a:r>
            <a:endParaRPr lang="en-US" sz="1600" dirty="0"/>
          </a:p>
        </p:txBody>
      </p:sp>
    </p:spTree>
    <p:extLst>
      <p:ext uri="{BB962C8B-B14F-4D97-AF65-F5344CB8AC3E}">
        <p14:creationId xmlns:p14="http://schemas.microsoft.com/office/powerpoint/2010/main" val="21409661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12775" y="-109538"/>
            <a:ext cx="7645400" cy="1143001"/>
          </a:xfrm>
        </p:spPr>
        <p:txBody>
          <a:bodyPr/>
          <a:lstStyle/>
          <a:p>
            <a:r>
              <a:rPr lang="en-US" b="1" i="1" dirty="0" smtClean="0">
                <a:ea typeface="ＭＳ Ｐゴシック" pitchFamily="-112" charset="-128"/>
              </a:rPr>
              <a:t/>
            </a:r>
            <a:br>
              <a:rPr lang="en-US" b="1" i="1" dirty="0" smtClean="0">
                <a:ea typeface="ＭＳ Ｐゴシック" pitchFamily="-112" charset="-128"/>
              </a:rPr>
            </a:br>
            <a:r>
              <a:rPr lang="en-US" b="1" dirty="0" smtClean="0">
                <a:ea typeface="ＭＳ Ｐゴシック" pitchFamily="-112" charset="-128"/>
              </a:rPr>
              <a:t>MyHumana </a:t>
            </a:r>
            <a:endParaRPr lang="en-US" b="1" baseline="30000" dirty="0" smtClean="0">
              <a:ea typeface="ＭＳ Ｐゴシック" pitchFamily="-112" charset="-128"/>
            </a:endParaRPr>
          </a:p>
        </p:txBody>
      </p:sp>
      <p:sp>
        <p:nvSpPr>
          <p:cNvPr id="30723" name="Content Placeholder 2"/>
          <p:cNvSpPr>
            <a:spLocks noGrp="1"/>
          </p:cNvSpPr>
          <p:nvPr>
            <p:ph idx="1"/>
          </p:nvPr>
        </p:nvSpPr>
        <p:spPr>
          <a:xfrm>
            <a:off x="435428" y="1747838"/>
            <a:ext cx="8215085" cy="4635500"/>
          </a:xfrm>
        </p:spPr>
        <p:txBody>
          <a:bodyPr/>
          <a:lstStyle/>
          <a:p>
            <a:pPr marL="0" indent="0">
              <a:spcAft>
                <a:spcPts val="1200"/>
              </a:spcAft>
              <a:buClr>
                <a:srgbClr val="AA0B5F"/>
              </a:buClr>
              <a:buNone/>
            </a:pPr>
            <a:r>
              <a:rPr lang="en-US" sz="2400" b="1" i="1" dirty="0" smtClean="0">
                <a:solidFill>
                  <a:srgbClr val="5C9A1B"/>
                </a:solidFill>
                <a:ea typeface="ＭＳ Ｐゴシック" pitchFamily="-112" charset="-128"/>
              </a:rPr>
              <a:t>My</a:t>
            </a:r>
            <a:r>
              <a:rPr lang="en-US" sz="2400" b="1" dirty="0" smtClean="0">
                <a:solidFill>
                  <a:srgbClr val="5C9A1B"/>
                </a:solidFill>
                <a:ea typeface="ＭＳ Ｐゴシック" pitchFamily="-112" charset="-128"/>
              </a:rPr>
              <a:t>Humana </a:t>
            </a:r>
            <a:r>
              <a:rPr lang="en-US" sz="2400" dirty="0" smtClean="0">
                <a:solidFill>
                  <a:srgbClr val="1A1812"/>
                </a:solidFill>
                <a:ea typeface="ＭＳ Ｐゴシック" pitchFamily="-112" charset="-128"/>
              </a:rPr>
              <a:t>is your </a:t>
            </a:r>
            <a:r>
              <a:rPr lang="en-US" sz="2400" dirty="0" smtClean="0">
                <a:ea typeface="ＭＳ Ｐゴシック" pitchFamily="-112" charset="-128"/>
              </a:rPr>
              <a:t>online resource for personalized health benefits information. Review your plan benefits, use health and pharmacy tools, or look up medical and prescription claims.</a:t>
            </a:r>
          </a:p>
          <a:p>
            <a:pPr marL="0" indent="0">
              <a:spcAft>
                <a:spcPts val="1200"/>
              </a:spcAft>
              <a:buClr>
                <a:srgbClr val="AA0B5F"/>
              </a:buClr>
              <a:buNone/>
            </a:pPr>
            <a:r>
              <a:rPr lang="en-US" b="1" i="1" dirty="0">
                <a:solidFill>
                  <a:srgbClr val="5C9A1B"/>
                </a:solidFill>
                <a:ea typeface="ＭＳ Ｐゴシック" pitchFamily="-112" charset="-128"/>
              </a:rPr>
              <a:t>My</a:t>
            </a:r>
            <a:r>
              <a:rPr lang="en-US" b="1" dirty="0">
                <a:solidFill>
                  <a:srgbClr val="5C9A1B"/>
                </a:solidFill>
                <a:ea typeface="ＭＳ Ｐゴシック" pitchFamily="-112" charset="-128"/>
              </a:rPr>
              <a:t>Humana Mobile app and </a:t>
            </a:r>
            <a:r>
              <a:rPr lang="en-US" b="1" dirty="0" smtClean="0">
                <a:solidFill>
                  <a:srgbClr val="5C9A1B"/>
                </a:solidFill>
                <a:ea typeface="ＭＳ Ｐゴシック" pitchFamily="-112" charset="-128"/>
              </a:rPr>
              <a:t>website</a:t>
            </a:r>
            <a:r>
              <a:rPr lang="en-US" dirty="0" smtClean="0">
                <a:solidFill>
                  <a:srgbClr val="5C9A1B"/>
                </a:solidFill>
                <a:ea typeface="ＭＳ Ｐゴシック" pitchFamily="-112" charset="-128"/>
              </a:rPr>
              <a:t> </a:t>
            </a:r>
            <a:r>
              <a:rPr lang="en-US" dirty="0" smtClean="0">
                <a:solidFill>
                  <a:srgbClr val="1A1812"/>
                </a:solidFill>
                <a:ea typeface="ＭＳ Ｐゴシック" pitchFamily="-112" charset="-128"/>
              </a:rPr>
              <a:t>helps you access your </a:t>
            </a:r>
            <a:r>
              <a:rPr lang="en-US" dirty="0" smtClean="0">
                <a:ea typeface="ＭＳ Ｐゴシック" pitchFamily="-112" charset="-128"/>
              </a:rPr>
              <a:t>information while on the go, sign in to your secure, mobile account or download our iPhone or Android app for details about your plan benefits, find a doctor in network, find a lower-cost drug alternative, review your claims and more.</a:t>
            </a:r>
            <a:endParaRPr lang="en-US" b="1" dirty="0">
              <a:solidFill>
                <a:srgbClr val="FF0000"/>
              </a:solidFill>
              <a:ea typeface="ＭＳ Ｐゴシック" pitchFamily="-112" charset="-128"/>
            </a:endParaRPr>
          </a:p>
          <a:p>
            <a:pPr marL="0" indent="0">
              <a:spcAft>
                <a:spcPts val="1200"/>
              </a:spcAft>
              <a:buClr>
                <a:srgbClr val="AA0B5F"/>
              </a:buClr>
              <a:buNone/>
            </a:pPr>
            <a:endParaRPr lang="en-US" sz="2400" dirty="0" smtClean="0">
              <a:ea typeface="ＭＳ Ｐゴシック" pitchFamily="-112" charset="-128"/>
            </a:endParaRPr>
          </a:p>
        </p:txBody>
      </p:sp>
    </p:spTree>
    <p:extLst>
      <p:ext uri="{BB962C8B-B14F-4D97-AF65-F5344CB8AC3E}">
        <p14:creationId xmlns:p14="http://schemas.microsoft.com/office/powerpoint/2010/main" val="11709706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12775" y="-109538"/>
            <a:ext cx="7645400" cy="1143001"/>
          </a:xfrm>
        </p:spPr>
        <p:txBody>
          <a:bodyPr/>
          <a:lstStyle/>
          <a:p>
            <a:r>
              <a:rPr lang="en-US" b="1" i="1" dirty="0" smtClean="0">
                <a:ea typeface="ＭＳ Ｐゴシック" pitchFamily="-112" charset="-128"/>
              </a:rPr>
              <a:t/>
            </a:r>
            <a:br>
              <a:rPr lang="en-US" b="1" i="1" dirty="0" smtClean="0">
                <a:ea typeface="ＭＳ Ｐゴシック" pitchFamily="-112" charset="-128"/>
              </a:rPr>
            </a:br>
            <a:r>
              <a:rPr lang="en-US" b="1" dirty="0" smtClean="0">
                <a:ea typeface="ＭＳ Ｐゴシック" pitchFamily="-112" charset="-128"/>
              </a:rPr>
              <a:t>HumanaFirst</a:t>
            </a:r>
            <a:r>
              <a:rPr lang="en-US" b="1" baseline="30000" dirty="0" smtClean="0">
                <a:ea typeface="ＭＳ Ｐゴシック" pitchFamily="-112" charset="-128"/>
              </a:rPr>
              <a:t>®</a:t>
            </a:r>
          </a:p>
        </p:txBody>
      </p:sp>
      <p:sp>
        <p:nvSpPr>
          <p:cNvPr id="30723" name="Content Placeholder 2"/>
          <p:cNvSpPr>
            <a:spLocks noGrp="1"/>
          </p:cNvSpPr>
          <p:nvPr>
            <p:ph idx="1"/>
          </p:nvPr>
        </p:nvSpPr>
        <p:spPr>
          <a:xfrm>
            <a:off x="457200" y="1624467"/>
            <a:ext cx="5076825" cy="4478790"/>
          </a:xfrm>
        </p:spPr>
        <p:txBody>
          <a:bodyPr>
            <a:normAutofit lnSpcReduction="10000"/>
          </a:bodyPr>
          <a:lstStyle/>
          <a:p>
            <a:pPr marL="0" indent="0">
              <a:spcAft>
                <a:spcPts val="1200"/>
              </a:spcAft>
              <a:buClr>
                <a:srgbClr val="AA0B5F"/>
              </a:buClr>
              <a:buNone/>
            </a:pPr>
            <a:r>
              <a:rPr lang="en-US" b="1" dirty="0">
                <a:solidFill>
                  <a:srgbClr val="5C9A1B"/>
                </a:solidFill>
                <a:ea typeface="ＭＳ Ｐゴシック" pitchFamily="-112" charset="-128"/>
              </a:rPr>
              <a:t>HumanaFirst® Nurse Advice Line</a:t>
            </a:r>
            <a:r>
              <a:rPr lang="en-US" dirty="0">
                <a:solidFill>
                  <a:srgbClr val="5C9A1B"/>
                </a:solidFill>
                <a:ea typeface="ＭＳ Ｐゴシック" pitchFamily="-112" charset="-128"/>
              </a:rPr>
              <a:t> </a:t>
            </a:r>
            <a:r>
              <a:rPr lang="en-US" dirty="0">
                <a:solidFill>
                  <a:srgbClr val="1A1812"/>
                </a:solidFill>
                <a:ea typeface="ＭＳ Ｐゴシック" pitchFamily="-112" charset="-128"/>
              </a:rPr>
              <a:t>is a toll</a:t>
            </a:r>
            <a:r>
              <a:rPr lang="en-US" dirty="0">
                <a:ea typeface="ＭＳ Ｐゴシック" pitchFamily="-112" charset="-128"/>
              </a:rPr>
              <a:t>-free, 24 hour-a-day health information line. A registered nurse can answer your general health questions and provide guidance on your medical needs.</a:t>
            </a:r>
          </a:p>
          <a:p>
            <a:pPr>
              <a:spcAft>
                <a:spcPts val="1200"/>
              </a:spcAft>
              <a:buClr>
                <a:srgbClr val="AA0B5F"/>
              </a:buClr>
              <a:buFont typeface="Wingdings" pitchFamily="2" charset="2"/>
              <a:buChar char="§"/>
            </a:pPr>
            <a:r>
              <a:rPr lang="en-US" dirty="0">
                <a:ea typeface="ＭＳ Ｐゴシック" pitchFamily="-112" charset="-128"/>
              </a:rPr>
              <a:t>Find out about a medical condition. </a:t>
            </a:r>
            <a:endParaRPr lang="en-US" dirty="0" smtClean="0">
              <a:ea typeface="ＭＳ Ｐゴシック" pitchFamily="-112" charset="-128"/>
            </a:endParaRPr>
          </a:p>
          <a:p>
            <a:pPr>
              <a:spcAft>
                <a:spcPts val="1200"/>
              </a:spcAft>
              <a:buClr>
                <a:srgbClr val="AA0B5F"/>
              </a:buClr>
              <a:buFont typeface="Wingdings" pitchFamily="2" charset="2"/>
              <a:buChar char="§"/>
            </a:pPr>
            <a:r>
              <a:rPr lang="en-US" dirty="0" smtClean="0">
                <a:ea typeface="ＭＳ Ｐゴシック" pitchFamily="-112" charset="-128"/>
              </a:rPr>
              <a:t>Discuss </a:t>
            </a:r>
            <a:r>
              <a:rPr lang="en-US" dirty="0">
                <a:ea typeface="ＭＳ Ｐゴシック" pitchFamily="-112" charset="-128"/>
              </a:rPr>
              <a:t>a sudden health concern. </a:t>
            </a:r>
            <a:endParaRPr lang="en-US" dirty="0" smtClean="0">
              <a:ea typeface="ＭＳ Ｐゴシック" pitchFamily="-112" charset="-128"/>
            </a:endParaRPr>
          </a:p>
          <a:p>
            <a:pPr>
              <a:spcAft>
                <a:spcPts val="1200"/>
              </a:spcAft>
              <a:buClr>
                <a:srgbClr val="AA0B5F"/>
              </a:buClr>
              <a:buFont typeface="Wingdings" pitchFamily="2" charset="2"/>
              <a:buChar char="§"/>
            </a:pPr>
            <a:r>
              <a:rPr lang="en-US" dirty="0" smtClean="0">
                <a:ea typeface="ＭＳ Ｐゴシック" pitchFamily="-112" charset="-128"/>
              </a:rPr>
              <a:t>Learn </a:t>
            </a:r>
            <a:r>
              <a:rPr lang="en-US" dirty="0">
                <a:ea typeface="ＭＳ Ｐゴシック" pitchFamily="-112" charset="-128"/>
              </a:rPr>
              <a:t>how Humana can help you live a healthier life.</a:t>
            </a:r>
          </a:p>
        </p:txBody>
      </p:sp>
      <p:pic>
        <p:nvPicPr>
          <p:cNvPr id="5" name="Picture 4"/>
          <p:cNvPicPr>
            <a:picLocks noChangeAspect="1"/>
          </p:cNvPicPr>
          <p:nvPr/>
        </p:nvPicPr>
        <p:blipFill>
          <a:blip r:embed="rId3"/>
          <a:stretch>
            <a:fillRect/>
          </a:stretch>
        </p:blipFill>
        <p:spPr>
          <a:xfrm>
            <a:off x="7866063" y="558800"/>
            <a:ext cx="571500" cy="571500"/>
          </a:xfrm>
          <a:prstGeom prst="rect">
            <a:avLst/>
          </a:prstGeom>
        </p:spPr>
      </p:pic>
      <p:grpSp>
        <p:nvGrpSpPr>
          <p:cNvPr id="6" name="Group 4"/>
          <p:cNvGrpSpPr>
            <a:grpSpLocks noChangeAspect="1"/>
          </p:cNvGrpSpPr>
          <p:nvPr/>
        </p:nvGrpSpPr>
        <p:grpSpPr bwMode="auto">
          <a:xfrm>
            <a:off x="5714549" y="2235200"/>
            <a:ext cx="2936853" cy="1952624"/>
            <a:chOff x="3261" y="982"/>
            <a:chExt cx="2226" cy="1480"/>
          </a:xfrm>
        </p:grpSpPr>
        <p:sp>
          <p:nvSpPr>
            <p:cNvPr id="7" name="AutoShape 3"/>
            <p:cNvSpPr>
              <a:spLocks noChangeAspect="1" noChangeArrowheads="1" noTextEdit="1"/>
            </p:cNvSpPr>
            <p:nvPr/>
          </p:nvSpPr>
          <p:spPr bwMode="auto">
            <a:xfrm>
              <a:off x="3261" y="987"/>
              <a:ext cx="2218" cy="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5"/>
            <p:cNvSpPr>
              <a:spLocks/>
            </p:cNvSpPr>
            <p:nvPr/>
          </p:nvSpPr>
          <p:spPr bwMode="auto">
            <a:xfrm>
              <a:off x="3261" y="982"/>
              <a:ext cx="2226" cy="1480"/>
            </a:xfrm>
            <a:custGeom>
              <a:avLst/>
              <a:gdLst>
                <a:gd name="T0" fmla="*/ 4064 w 4266"/>
                <a:gd name="T1" fmla="*/ 2452 h 2570"/>
                <a:gd name="T2" fmla="*/ 4064 w 4266"/>
                <a:gd name="T3" fmla="*/ 2452 h 2570"/>
                <a:gd name="T4" fmla="*/ 231 w 4266"/>
                <a:gd name="T5" fmla="*/ 2452 h 2570"/>
                <a:gd name="T6" fmla="*/ 0 w 4266"/>
                <a:gd name="T7" fmla="*/ 2227 h 2570"/>
                <a:gd name="T8" fmla="*/ 0 w 4266"/>
                <a:gd name="T9" fmla="*/ 224 h 2570"/>
                <a:gd name="T10" fmla="*/ 231 w 4266"/>
                <a:gd name="T11" fmla="*/ 0 h 2570"/>
                <a:gd name="T12" fmla="*/ 4035 w 4266"/>
                <a:gd name="T13" fmla="*/ 0 h 2570"/>
                <a:gd name="T14" fmla="*/ 4266 w 4266"/>
                <a:gd name="T15" fmla="*/ 224 h 2570"/>
                <a:gd name="T16" fmla="*/ 4266 w 4266"/>
                <a:gd name="T17" fmla="*/ 2570 h 2570"/>
                <a:gd name="T18" fmla="*/ 4064 w 4266"/>
                <a:gd name="T19" fmla="*/ 2452 h 2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66" h="2570">
                  <a:moveTo>
                    <a:pt x="4064" y="2452"/>
                  </a:moveTo>
                  <a:lnTo>
                    <a:pt x="4064" y="2452"/>
                  </a:lnTo>
                  <a:lnTo>
                    <a:pt x="231" y="2452"/>
                  </a:lnTo>
                  <a:cubicBezTo>
                    <a:pt x="103" y="2452"/>
                    <a:pt x="0" y="2346"/>
                    <a:pt x="0" y="2227"/>
                  </a:cubicBezTo>
                  <a:lnTo>
                    <a:pt x="0" y="224"/>
                  </a:lnTo>
                  <a:cubicBezTo>
                    <a:pt x="0" y="105"/>
                    <a:pt x="103" y="0"/>
                    <a:pt x="231" y="0"/>
                  </a:cubicBezTo>
                  <a:lnTo>
                    <a:pt x="4035" y="0"/>
                  </a:lnTo>
                  <a:cubicBezTo>
                    <a:pt x="4163" y="0"/>
                    <a:pt x="4266" y="105"/>
                    <a:pt x="4266" y="224"/>
                  </a:cubicBezTo>
                  <a:lnTo>
                    <a:pt x="4266" y="2570"/>
                  </a:lnTo>
                  <a:cubicBezTo>
                    <a:pt x="4227" y="2501"/>
                    <a:pt x="4151" y="2452"/>
                    <a:pt x="4064" y="2452"/>
                  </a:cubicBezTo>
                  <a:close/>
                </a:path>
              </a:pathLst>
            </a:custGeom>
            <a:blipFill dpi="0" rotWithShape="1">
              <a:blip r:embed="rId4">
                <a:extLst>
                  <a:ext uri="{28A0092B-C50C-407E-A947-70E740481C1C}">
                    <a14:useLocalDpi xmlns:a14="http://schemas.microsoft.com/office/drawing/2010/main"/>
                  </a:ext>
                </a:extLst>
              </a:blip>
              <a:srcRect/>
              <a:stretch>
                <a:fillRect/>
              </a:stretch>
            </a:bli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1009025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69925" y="185738"/>
            <a:ext cx="7772400" cy="861774"/>
          </a:xfrm>
        </p:spPr>
        <p:txBody>
          <a:bodyPr anchor="t">
            <a:spAutoFit/>
          </a:bodyPr>
          <a:lstStyle/>
          <a:p>
            <a:r>
              <a:rPr lang="en-US" b="1" dirty="0" smtClean="0">
                <a:ea typeface="ＭＳ Ｐゴシック" pitchFamily="-112" charset="-128"/>
              </a:rPr>
              <a:t/>
            </a:r>
            <a:br>
              <a:rPr lang="en-US" b="1" dirty="0" smtClean="0">
                <a:ea typeface="ＭＳ Ｐゴシック" pitchFamily="-112" charset="-128"/>
              </a:rPr>
            </a:br>
            <a:r>
              <a:rPr lang="en-US" b="1" dirty="0" smtClean="0">
                <a:ea typeface="ＭＳ Ｐゴシック" pitchFamily="-112" charset="-128"/>
              </a:rPr>
              <a:t>Next steps: enrollment</a:t>
            </a:r>
          </a:p>
        </p:txBody>
      </p:sp>
      <p:sp>
        <p:nvSpPr>
          <p:cNvPr id="48131" name="Text Box 4"/>
          <p:cNvSpPr txBox="1">
            <a:spLocks noChangeArrowheads="1"/>
          </p:cNvSpPr>
          <p:nvPr/>
        </p:nvSpPr>
        <p:spPr bwMode="auto">
          <a:xfrm>
            <a:off x="361580" y="1509713"/>
            <a:ext cx="2830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a:defRPr sz="2400">
                <a:solidFill>
                  <a:schemeClr val="tx1"/>
                </a:solidFill>
                <a:latin typeface="Arial Unicode MS" pitchFamily="34" charset="-128"/>
                <a:ea typeface="ＭＳ Ｐゴシック" pitchFamily="-112" charset="-128"/>
              </a:defRPr>
            </a:lvl1pPr>
            <a:lvl2pPr marL="742950" indent="-285750">
              <a:defRPr sz="2400">
                <a:solidFill>
                  <a:schemeClr val="tx1"/>
                </a:solidFill>
                <a:latin typeface="Arial Unicode MS" pitchFamily="34" charset="-128"/>
                <a:ea typeface="ＭＳ Ｐゴシック" pitchFamily="-112" charset="-128"/>
              </a:defRPr>
            </a:lvl2pPr>
            <a:lvl3pPr marL="1143000" indent="-228600">
              <a:defRPr sz="2400">
                <a:solidFill>
                  <a:schemeClr val="tx1"/>
                </a:solidFill>
                <a:latin typeface="Arial Unicode MS" pitchFamily="34" charset="-128"/>
                <a:ea typeface="ＭＳ Ｐゴシック" pitchFamily="-112" charset="-128"/>
              </a:defRPr>
            </a:lvl3pPr>
            <a:lvl4pPr marL="1600200" indent="-228600">
              <a:defRPr sz="2400">
                <a:solidFill>
                  <a:schemeClr val="tx1"/>
                </a:solidFill>
                <a:latin typeface="Arial Unicode MS" pitchFamily="34" charset="-128"/>
                <a:ea typeface="ＭＳ Ｐゴシック" pitchFamily="-112" charset="-128"/>
              </a:defRPr>
            </a:lvl4pPr>
            <a:lvl5pPr marL="2057400" indent="-228600">
              <a:defRPr sz="2400">
                <a:solidFill>
                  <a:schemeClr val="tx1"/>
                </a:solidFill>
                <a:latin typeface="Arial Unicode MS" pitchFamily="34" charset="-128"/>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9pPr>
          </a:lstStyle>
          <a:p>
            <a:pPr>
              <a:spcBef>
                <a:spcPct val="50000"/>
              </a:spcBef>
              <a:buClr>
                <a:srgbClr val="1D5B2D"/>
              </a:buClr>
              <a:buFont typeface="Wingdings" pitchFamily="2" charset="2"/>
              <a:buNone/>
            </a:pPr>
            <a:r>
              <a:rPr lang="en-US" b="1" dirty="0">
                <a:solidFill>
                  <a:srgbClr val="5C9A1B"/>
                </a:solidFill>
              </a:rPr>
              <a:t>How </a:t>
            </a:r>
            <a:r>
              <a:rPr lang="en-US" b="1" dirty="0" smtClean="0">
                <a:solidFill>
                  <a:srgbClr val="5C9A1B"/>
                </a:solidFill>
              </a:rPr>
              <a:t>you’ll </a:t>
            </a:r>
            <a:r>
              <a:rPr lang="en-US" b="1" dirty="0">
                <a:solidFill>
                  <a:srgbClr val="5C9A1B"/>
                </a:solidFill>
              </a:rPr>
              <a:t>enroll</a:t>
            </a:r>
          </a:p>
        </p:txBody>
      </p:sp>
      <p:sp>
        <p:nvSpPr>
          <p:cNvPr id="48132" name="Text Box 5"/>
          <p:cNvSpPr txBox="1">
            <a:spLocks noChangeArrowheads="1"/>
          </p:cNvSpPr>
          <p:nvPr/>
        </p:nvSpPr>
        <p:spPr bwMode="auto">
          <a:xfrm>
            <a:off x="361580" y="2182215"/>
            <a:ext cx="469302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Unicode MS" pitchFamily="34" charset="-128"/>
                <a:ea typeface="ＭＳ Ｐゴシック" pitchFamily="-112" charset="-128"/>
              </a:defRPr>
            </a:lvl1pPr>
            <a:lvl2pPr marL="742950" indent="-285750">
              <a:defRPr sz="2400">
                <a:solidFill>
                  <a:schemeClr val="tx1"/>
                </a:solidFill>
                <a:latin typeface="Arial Unicode MS" pitchFamily="34" charset="-128"/>
                <a:ea typeface="ＭＳ Ｐゴシック" pitchFamily="-112" charset="-128"/>
              </a:defRPr>
            </a:lvl2pPr>
            <a:lvl3pPr marL="1143000" indent="-228600">
              <a:defRPr sz="2400">
                <a:solidFill>
                  <a:schemeClr val="tx1"/>
                </a:solidFill>
                <a:latin typeface="Arial Unicode MS" pitchFamily="34" charset="-128"/>
                <a:ea typeface="ＭＳ Ｐゴシック" pitchFamily="-112" charset="-128"/>
              </a:defRPr>
            </a:lvl3pPr>
            <a:lvl4pPr marL="1600200" indent="-228600">
              <a:defRPr sz="2400">
                <a:solidFill>
                  <a:schemeClr val="tx1"/>
                </a:solidFill>
                <a:latin typeface="Arial Unicode MS" pitchFamily="34" charset="-128"/>
                <a:ea typeface="ＭＳ Ｐゴシック" pitchFamily="-112" charset="-128"/>
              </a:defRPr>
            </a:lvl4pPr>
            <a:lvl5pPr marL="2057400" indent="-228600">
              <a:defRPr sz="2400">
                <a:solidFill>
                  <a:schemeClr val="tx1"/>
                </a:solidFill>
                <a:latin typeface="Arial Unicode MS" pitchFamily="34" charset="-128"/>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9pPr>
          </a:lstStyle>
          <a:p>
            <a:pPr>
              <a:spcBef>
                <a:spcPct val="50000"/>
              </a:spcBef>
            </a:pPr>
            <a:r>
              <a:rPr lang="en-US" b="1" u="sng" dirty="0" smtClean="0">
                <a:latin typeface="Calibri"/>
              </a:rPr>
              <a:t>Enroll by employer</a:t>
            </a:r>
            <a:r>
              <a:rPr lang="en-US" b="1" u="sng" dirty="0">
                <a:latin typeface="Calibri"/>
              </a:rPr>
              <a:t/>
            </a:r>
            <a:br>
              <a:rPr lang="en-US" b="1" u="sng" dirty="0">
                <a:latin typeface="Calibri"/>
              </a:rPr>
            </a:br>
            <a:r>
              <a:rPr lang="en-US" dirty="0">
                <a:latin typeface="Calibri"/>
              </a:rPr>
              <a:t>Gwinnett County Board of Commissioners </a:t>
            </a:r>
            <a:r>
              <a:rPr lang="en-US" dirty="0" smtClean="0">
                <a:latin typeface="Calibri"/>
              </a:rPr>
              <a:t>will get your information and enroll you in the Humana plan. Humana </a:t>
            </a:r>
            <a:r>
              <a:rPr lang="en-US" dirty="0">
                <a:latin typeface="Calibri"/>
              </a:rPr>
              <a:t>may </a:t>
            </a:r>
            <a:r>
              <a:rPr lang="en-US" dirty="0" smtClean="0">
                <a:latin typeface="Calibri"/>
              </a:rPr>
              <a:t>ask for more information </a:t>
            </a:r>
            <a:r>
              <a:rPr lang="en-US" dirty="0">
                <a:latin typeface="Calibri"/>
              </a:rPr>
              <a:t>from you by mail or </a:t>
            </a:r>
            <a:r>
              <a:rPr lang="en-US" dirty="0" smtClean="0">
                <a:latin typeface="Calibri"/>
              </a:rPr>
              <a:t>phone</a:t>
            </a:r>
            <a:r>
              <a:rPr lang="en-US" sz="1600" dirty="0" smtClean="0">
                <a:latin typeface="Calibri"/>
              </a:rPr>
              <a:t>.</a:t>
            </a:r>
            <a:endParaRPr lang="en-US" sz="1600" dirty="0">
              <a:latin typeface="Calibri"/>
            </a:endParaRPr>
          </a:p>
        </p:txBody>
      </p:sp>
      <p:sp>
        <p:nvSpPr>
          <p:cNvPr id="9" name="Freeform 5"/>
          <p:cNvSpPr>
            <a:spLocks/>
          </p:cNvSpPr>
          <p:nvPr/>
        </p:nvSpPr>
        <p:spPr bwMode="auto">
          <a:xfrm>
            <a:off x="5356226" y="2285572"/>
            <a:ext cx="3198813" cy="2589214"/>
          </a:xfrm>
          <a:custGeom>
            <a:avLst/>
            <a:gdLst>
              <a:gd name="T0" fmla="*/ 3797 w 4000"/>
              <a:gd name="T1" fmla="*/ 3772 h 3890"/>
              <a:gd name="T2" fmla="*/ 3797 w 4000"/>
              <a:gd name="T3" fmla="*/ 3772 h 3890"/>
              <a:gd name="T4" fmla="*/ 231 w 4000"/>
              <a:gd name="T5" fmla="*/ 3772 h 3890"/>
              <a:gd name="T6" fmla="*/ 0 w 4000"/>
              <a:gd name="T7" fmla="*/ 3547 h 3890"/>
              <a:gd name="T8" fmla="*/ 0 w 4000"/>
              <a:gd name="T9" fmla="*/ 0 h 3890"/>
              <a:gd name="T10" fmla="*/ 3768 w 4000"/>
              <a:gd name="T11" fmla="*/ 0 h 3890"/>
              <a:gd name="T12" fmla="*/ 4000 w 4000"/>
              <a:gd name="T13" fmla="*/ 224 h 3890"/>
              <a:gd name="T14" fmla="*/ 4000 w 4000"/>
              <a:gd name="T15" fmla="*/ 3890 h 3890"/>
              <a:gd name="T16" fmla="*/ 3797 w 4000"/>
              <a:gd name="T17" fmla="*/ 3772 h 3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00" h="3890">
                <a:moveTo>
                  <a:pt x="3797" y="3772"/>
                </a:moveTo>
                <a:lnTo>
                  <a:pt x="3797" y="3772"/>
                </a:lnTo>
                <a:lnTo>
                  <a:pt x="231" y="3772"/>
                </a:lnTo>
                <a:cubicBezTo>
                  <a:pt x="103" y="3772"/>
                  <a:pt x="0" y="3666"/>
                  <a:pt x="0" y="3547"/>
                </a:cubicBezTo>
                <a:lnTo>
                  <a:pt x="0" y="0"/>
                </a:lnTo>
                <a:lnTo>
                  <a:pt x="3768" y="0"/>
                </a:lnTo>
                <a:cubicBezTo>
                  <a:pt x="3896" y="0"/>
                  <a:pt x="4000" y="105"/>
                  <a:pt x="4000" y="224"/>
                </a:cubicBezTo>
                <a:lnTo>
                  <a:pt x="4000" y="3890"/>
                </a:lnTo>
                <a:cubicBezTo>
                  <a:pt x="3960" y="3821"/>
                  <a:pt x="3884" y="3772"/>
                  <a:pt x="3797" y="3772"/>
                </a:cubicBez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62069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89001" y="1737951"/>
            <a:ext cx="7408412" cy="4078040"/>
          </a:xfrm>
          <a:prstGeom prst="rect">
            <a:avLst/>
          </a:prstGeom>
        </p:spPr>
        <p:txBody>
          <a:bodyPr wrap="square">
            <a:spAutoFit/>
          </a:bodyPr>
          <a:lstStyle/>
          <a:p>
            <a:pPr marL="0" lvl="1">
              <a:spcAft>
                <a:spcPts val="1800"/>
              </a:spcAft>
              <a:buClr>
                <a:srgbClr val="AA005F"/>
              </a:buClr>
            </a:pPr>
            <a:r>
              <a:rPr lang="en-US" sz="2400" dirty="0" smtClean="0">
                <a:ea typeface="ＭＳ Ｐゴシック" pitchFamily="19" charset="-128"/>
              </a:rPr>
              <a:t>Humana processes your enrollment and confirms that you are eligible</a:t>
            </a:r>
          </a:p>
          <a:p>
            <a:pPr marL="0" lvl="2">
              <a:spcAft>
                <a:spcPts val="1800"/>
              </a:spcAft>
              <a:buClr>
                <a:srgbClr val="AA005F"/>
              </a:buClr>
            </a:pPr>
            <a:r>
              <a:rPr lang="en-US" sz="2400" dirty="0" smtClean="0">
                <a:ea typeface="ＭＳ Ｐゴシック" pitchFamily="19" charset="-128"/>
              </a:rPr>
              <a:t>Medicare confirms your enrollment</a:t>
            </a:r>
          </a:p>
          <a:p>
            <a:pPr marL="0" lvl="2">
              <a:spcAft>
                <a:spcPts val="1800"/>
              </a:spcAft>
              <a:buClr>
                <a:srgbClr val="AA005F"/>
              </a:buClr>
            </a:pPr>
            <a:r>
              <a:rPr lang="en-US" sz="2400" dirty="0" smtClean="0">
                <a:ea typeface="ＭＳ Ｐゴシック" pitchFamily="19" charset="-128"/>
              </a:rPr>
              <a:t>Your ID card arrives in your mailbox</a:t>
            </a:r>
          </a:p>
          <a:p>
            <a:pPr marL="0" lvl="2">
              <a:spcAft>
                <a:spcPts val="1800"/>
              </a:spcAft>
              <a:buClr>
                <a:srgbClr val="AA005F"/>
              </a:buClr>
            </a:pPr>
            <a:r>
              <a:rPr lang="en-US" sz="2400" dirty="0" smtClean="0">
                <a:ea typeface="ＭＳ Ｐゴシック" pitchFamily="19" charset="-128"/>
              </a:rPr>
              <a:t>Member Benefit Package arrives in your mailbox</a:t>
            </a:r>
          </a:p>
          <a:p>
            <a:pPr marL="0" lvl="2">
              <a:spcAft>
                <a:spcPts val="1800"/>
              </a:spcAft>
              <a:buClr>
                <a:srgbClr val="AA005F"/>
              </a:buClr>
            </a:pPr>
            <a:r>
              <a:rPr lang="en-US" sz="2400" dirty="0" smtClean="0">
                <a:ea typeface="ＭＳ Ｐゴシック" pitchFamily="19" charset="-128"/>
              </a:rPr>
              <a:t>Health Assessment</a:t>
            </a:r>
            <a:br>
              <a:rPr lang="en-US" sz="2400" dirty="0" smtClean="0">
                <a:ea typeface="ＭＳ Ｐゴシック" pitchFamily="19" charset="-128"/>
              </a:rPr>
            </a:br>
            <a:r>
              <a:rPr lang="en-US" sz="2400" dirty="0" smtClean="0">
                <a:ea typeface="ＭＳ Ｐゴシック" pitchFamily="19" charset="-128"/>
              </a:rPr>
              <a:t>We’ll contact you about filling out a health questionnaire</a:t>
            </a:r>
          </a:p>
          <a:p>
            <a:pPr marL="0" lvl="1">
              <a:spcAft>
                <a:spcPts val="1800"/>
              </a:spcAft>
              <a:buClr>
                <a:srgbClr val="AA005F"/>
              </a:buClr>
            </a:pPr>
            <a:endParaRPr lang="en-US" sz="1600" dirty="0">
              <a:solidFill>
                <a:srgbClr val="1A1812"/>
              </a:solidFill>
            </a:endParaRPr>
          </a:p>
        </p:txBody>
      </p:sp>
      <p:sp>
        <p:nvSpPr>
          <p:cNvPr id="17" name="Title 16"/>
          <p:cNvSpPr>
            <a:spLocks noGrp="1"/>
          </p:cNvSpPr>
          <p:nvPr>
            <p:ph type="title"/>
          </p:nvPr>
        </p:nvSpPr>
        <p:spPr>
          <a:xfrm>
            <a:off x="758607" y="338668"/>
            <a:ext cx="7873999" cy="1003115"/>
          </a:xfrm>
        </p:spPr>
        <p:txBody>
          <a:bodyPr>
            <a:normAutofit/>
          </a:bodyPr>
          <a:lstStyle/>
          <a:p>
            <a:r>
              <a:rPr lang="en-US" b="1" dirty="0" smtClean="0">
                <a:latin typeface="+mn-lt"/>
                <a:ea typeface="ＭＳ Ｐゴシック" pitchFamily="19" charset="-128"/>
                <a:cs typeface="ＭＳ Ｐゴシック" pitchFamily="19" charset="-128"/>
              </a:rPr>
              <a:t>What happens after I enroll?</a:t>
            </a:r>
            <a:endParaRPr lang="en-US" b="1" dirty="0">
              <a:latin typeface="+mn-lt"/>
            </a:endParaRPr>
          </a:p>
        </p:txBody>
      </p:sp>
      <p:sp>
        <p:nvSpPr>
          <p:cNvPr id="2" name="Slide Number Placeholder 1"/>
          <p:cNvSpPr>
            <a:spLocks noGrp="1"/>
          </p:cNvSpPr>
          <p:nvPr>
            <p:ph type="sldNum" sz="quarter" idx="12"/>
          </p:nvPr>
        </p:nvSpPr>
        <p:spPr/>
        <p:txBody>
          <a:bodyPr/>
          <a:lstStyle/>
          <a:p>
            <a:fld id="{0A063A8B-E268-8041-82CE-B89EACAA2B01}" type="slidenum">
              <a:rPr lang="en-US" smtClean="0"/>
              <a:pPr/>
              <a:t>25</a:t>
            </a:fld>
            <a:endParaRPr lang="en-US" dirty="0"/>
          </a:p>
        </p:txBody>
      </p:sp>
      <p:sp>
        <p:nvSpPr>
          <p:cNvPr id="34" name="TextBox 33"/>
          <p:cNvSpPr txBox="1"/>
          <p:nvPr/>
        </p:nvSpPr>
        <p:spPr>
          <a:xfrm>
            <a:off x="5537200" y="3068320"/>
            <a:ext cx="184666" cy="369332"/>
          </a:xfrm>
          <a:prstGeom prst="rect">
            <a:avLst/>
          </a:prstGeom>
          <a:noFill/>
        </p:spPr>
        <p:txBody>
          <a:bodyPr wrap="none" rtlCol="0">
            <a:spAutoFit/>
          </a:bodyPr>
          <a:lstStyle/>
          <a:p>
            <a:endParaRPr lang="en-US" dirty="0"/>
          </a:p>
        </p:txBody>
      </p:sp>
      <p:pic>
        <p:nvPicPr>
          <p:cNvPr id="10" name="Picture 9" descr="hum_ii_hrth_rgb_grn.ep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481" y="4630541"/>
            <a:ext cx="309626" cy="302895"/>
          </a:xfrm>
          <a:prstGeom prst="rect">
            <a:avLst/>
          </a:prstGeom>
        </p:spPr>
      </p:pic>
      <p:pic>
        <p:nvPicPr>
          <p:cNvPr id="12" name="Picture 11" descr="hum_ii_mail_rgb_grn.ep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750" y="4026761"/>
            <a:ext cx="336550" cy="269240"/>
          </a:xfrm>
          <a:prstGeom prst="rect">
            <a:avLst/>
          </a:prstGeom>
        </p:spPr>
      </p:pic>
      <p:pic>
        <p:nvPicPr>
          <p:cNvPr id="13" name="Picture 12" descr="hum_ii_clist_rgb_grn.ep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1243" y="1895240"/>
            <a:ext cx="296164" cy="309626"/>
          </a:xfrm>
          <a:prstGeom prst="rect">
            <a:avLst/>
          </a:prstGeom>
        </p:spPr>
      </p:pic>
      <p:pic>
        <p:nvPicPr>
          <p:cNvPr id="16" name="Picture 15" descr="hum_ii_good_rgb_grn.ep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9476" y="2792484"/>
            <a:ext cx="336550" cy="282702"/>
          </a:xfrm>
          <a:prstGeom prst="rect">
            <a:avLst/>
          </a:prstGeom>
        </p:spPr>
      </p:pic>
      <p:sp>
        <p:nvSpPr>
          <p:cNvPr id="20" name="Rounded Rectangle 19"/>
          <p:cNvSpPr/>
          <p:nvPr/>
        </p:nvSpPr>
        <p:spPr>
          <a:xfrm>
            <a:off x="489012" y="3443689"/>
            <a:ext cx="292608" cy="173736"/>
          </a:xfrm>
          <a:prstGeom prst="roundRect">
            <a:avLst/>
          </a:prstGeom>
          <a:solidFill>
            <a:srgbClr val="1D5B2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31151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566738" y="66675"/>
            <a:ext cx="7645400" cy="1143001"/>
          </a:xfrm>
        </p:spPr>
        <p:txBody>
          <a:bodyPr>
            <a:normAutofit/>
          </a:bodyPr>
          <a:lstStyle/>
          <a:p>
            <a:r>
              <a:rPr lang="en-US" b="1" dirty="0" smtClean="0">
                <a:ea typeface="ＭＳ Ｐゴシック" pitchFamily="-112" charset="-128"/>
              </a:rPr>
              <a:t/>
            </a:r>
            <a:br>
              <a:rPr lang="en-US" b="1" dirty="0" smtClean="0">
                <a:ea typeface="ＭＳ Ｐゴシック" pitchFamily="-112" charset="-128"/>
              </a:rPr>
            </a:br>
            <a:r>
              <a:rPr lang="en-US" b="1" dirty="0" smtClean="0">
                <a:ea typeface="ＭＳ Ｐゴシック" pitchFamily="-112" charset="-128"/>
              </a:rPr>
              <a:t> Where to </a:t>
            </a:r>
            <a:r>
              <a:rPr lang="en-US" b="1" dirty="0">
                <a:ea typeface="ＭＳ Ｐゴシック" pitchFamily="-112" charset="-128"/>
              </a:rPr>
              <a:t>f</a:t>
            </a:r>
            <a:r>
              <a:rPr lang="en-US" b="1" dirty="0" smtClean="0">
                <a:ea typeface="ＭＳ Ｐゴシック" pitchFamily="-112" charset="-128"/>
              </a:rPr>
              <a:t>ind </a:t>
            </a:r>
            <a:r>
              <a:rPr lang="en-US" b="1" dirty="0">
                <a:ea typeface="ＭＳ Ｐゴシック" pitchFamily="-112" charset="-128"/>
              </a:rPr>
              <a:t>m</a:t>
            </a:r>
            <a:r>
              <a:rPr lang="en-US" b="1" dirty="0" smtClean="0">
                <a:ea typeface="ＭＳ Ｐゴシック" pitchFamily="-112" charset="-128"/>
              </a:rPr>
              <a:t>ore </a:t>
            </a:r>
            <a:r>
              <a:rPr lang="en-US" b="1" dirty="0">
                <a:ea typeface="ＭＳ Ｐゴシック" pitchFamily="-112" charset="-128"/>
              </a:rPr>
              <a:t>i</a:t>
            </a:r>
            <a:r>
              <a:rPr lang="en-US" b="1" dirty="0" smtClean="0">
                <a:ea typeface="ＭＳ Ｐゴシック" pitchFamily="-112" charset="-128"/>
              </a:rPr>
              <a:t>nformation</a:t>
            </a:r>
          </a:p>
        </p:txBody>
      </p:sp>
      <p:sp>
        <p:nvSpPr>
          <p:cNvPr id="6" name="Rectangle 4"/>
          <p:cNvSpPr txBox="1">
            <a:spLocks noChangeArrowheads="1"/>
          </p:cNvSpPr>
          <p:nvPr/>
        </p:nvSpPr>
        <p:spPr>
          <a:xfrm>
            <a:off x="452440" y="1627188"/>
            <a:ext cx="4176711" cy="3944937"/>
          </a:xfrm>
          <a:prstGeom prst="rect">
            <a:avLst/>
          </a:prstGeom>
        </p:spPr>
        <p:txBody>
          <a:bodyPr vert="horz" lIns="0" tIns="0" rIns="0" bIns="0" rtlCol="0">
            <a:normAutofit fontScale="92500" lnSpcReduction="10000"/>
          </a:bodyPr>
          <a:lstStyle>
            <a:lvl1pPr marL="227013" indent="-227013" algn="l" defTabSz="914400" rtl="0" eaLnBrk="1" latinLnBrk="0" hangingPunct="1">
              <a:spcBef>
                <a:spcPts val="1200"/>
              </a:spcBef>
              <a:buClr>
                <a:schemeClr val="bg2"/>
              </a:buClr>
              <a:buSzPct val="80000"/>
              <a:buFont typeface="Arial" pitchFamily="34" charset="0"/>
              <a:buChar char="•"/>
              <a:defRPr sz="2400" kern="1200">
                <a:solidFill>
                  <a:schemeClr val="tx1"/>
                </a:solidFill>
                <a:latin typeface="+mn-lt"/>
                <a:ea typeface="+mn-ea"/>
                <a:cs typeface="+mn-cs"/>
              </a:defRPr>
            </a:lvl1pPr>
            <a:lvl2pPr marL="457200" indent="-228600" algn="l" defTabSz="914400" rtl="0" eaLnBrk="1" latinLnBrk="0" hangingPunct="1">
              <a:spcBef>
                <a:spcPts val="600"/>
              </a:spcBef>
              <a:spcAft>
                <a:spcPts val="0"/>
              </a:spcAft>
              <a:buClr>
                <a:schemeClr val="bg2"/>
              </a:buClr>
              <a:buSzPct val="80000"/>
              <a:buFont typeface="BentonSansF Book" pitchFamily="50" charset="0"/>
              <a:buChar char="–"/>
              <a:defRPr sz="2000" kern="1200">
                <a:solidFill>
                  <a:schemeClr val="tx1"/>
                </a:solidFill>
                <a:latin typeface="+mn-lt"/>
                <a:ea typeface="+mn-ea"/>
                <a:cs typeface="+mn-cs"/>
              </a:defRPr>
            </a:lvl2pPr>
            <a:lvl3pPr marL="685800" indent="-215900" algn="l" defTabSz="914400" rtl="0" eaLnBrk="1" latinLnBrk="0" hangingPunct="1">
              <a:spcBef>
                <a:spcPts val="400"/>
              </a:spcBef>
              <a:spcAft>
                <a:spcPts val="400"/>
              </a:spcAft>
              <a:buClr>
                <a:schemeClr val="accent1"/>
              </a:buClr>
              <a:buSzPct val="80000"/>
              <a:buFont typeface="Arial" pitchFamily="34" charset="0"/>
              <a:buChar char="•"/>
              <a:defRPr sz="1800" kern="1200">
                <a:solidFill>
                  <a:schemeClr val="tx1"/>
                </a:solidFill>
                <a:latin typeface="+mn-lt"/>
                <a:ea typeface="+mn-ea"/>
                <a:cs typeface="+mn-cs"/>
              </a:defRPr>
            </a:lvl3pPr>
            <a:lvl4pPr marL="914400" indent="-228600" algn="l" defTabSz="914400" rtl="0" eaLnBrk="1" latinLnBrk="0" hangingPunct="1">
              <a:spcBef>
                <a:spcPts val="0"/>
              </a:spcBef>
              <a:spcAft>
                <a:spcPts val="600"/>
              </a:spcAft>
              <a:buClr>
                <a:schemeClr val="accent1"/>
              </a:buClr>
              <a:buSzPct val="80000"/>
              <a:buFont typeface="BentonSansF Book" pitchFamily="50" charset="0"/>
              <a:buChar char="–"/>
              <a:defRPr sz="1600" kern="1200">
                <a:solidFill>
                  <a:schemeClr val="tx1"/>
                </a:solidFill>
                <a:latin typeface="+mn-lt"/>
                <a:ea typeface="+mn-ea"/>
                <a:cs typeface="+mn-cs"/>
              </a:defRPr>
            </a:lvl4pPr>
            <a:lvl5pPr marL="1143000" indent="-230188" algn="l" defTabSz="914400" rtl="0" eaLnBrk="1" latinLnBrk="0" hangingPunct="1">
              <a:spcBef>
                <a:spcPts val="0"/>
              </a:spcBef>
              <a:spcAft>
                <a:spcPts val="400"/>
              </a:spcAft>
              <a:buClr>
                <a:schemeClr val="bg2"/>
              </a:buClr>
              <a:buSzPct val="80000"/>
              <a:buFont typeface="Arial" pitchFamily="34" charset="0"/>
              <a:buChar char="•"/>
              <a:defRPr sz="1400" kern="1200">
                <a:solidFill>
                  <a:schemeClr val="tx1"/>
                </a:solidFill>
                <a:latin typeface="+mn-lt"/>
                <a:ea typeface="+mn-ea"/>
                <a:cs typeface="+mn-cs"/>
              </a:defRPr>
            </a:lvl5pPr>
            <a:lvl6pPr marL="1143000" indent="-228600" algn="l" defTabSz="914400" rtl="0" eaLnBrk="1" latinLnBrk="0" hangingPunct="1">
              <a:spcBef>
                <a:spcPts val="960"/>
              </a:spcBef>
              <a:buClr>
                <a:schemeClr val="bg2"/>
              </a:buClr>
              <a:buSzPct val="80000"/>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AA0B5F"/>
              </a:buClr>
              <a:buFont typeface="Wingdings" pitchFamily="2" charset="2"/>
              <a:buChar char="§"/>
            </a:pPr>
            <a:r>
              <a:rPr lang="en-US" b="1" dirty="0">
                <a:ea typeface="ＭＳ Ｐゴシック" pitchFamily="-112" charset="-128"/>
              </a:rPr>
              <a:t>Humana.com</a:t>
            </a:r>
          </a:p>
          <a:p>
            <a:pPr>
              <a:buClr>
                <a:srgbClr val="AA0B5F"/>
              </a:buClr>
              <a:buFont typeface="Wingdings" pitchFamily="2" charset="2"/>
              <a:buChar char="§"/>
            </a:pPr>
            <a:r>
              <a:rPr lang="en-US" b="1" dirty="0">
                <a:ea typeface="ＭＳ Ｐゴシック" pitchFamily="-112" charset="-128"/>
              </a:rPr>
              <a:t>Group Medicare Customer Care</a:t>
            </a:r>
          </a:p>
          <a:p>
            <a:pPr lvl="1">
              <a:spcBef>
                <a:spcPct val="50000"/>
              </a:spcBef>
            </a:pPr>
            <a:r>
              <a:rPr lang="en-US" sz="2400" dirty="0">
                <a:ea typeface="ＭＳ Ｐゴシック" pitchFamily="-112" charset="-128"/>
              </a:rPr>
              <a:t>Group Medicare Customer Care at </a:t>
            </a:r>
            <a:r>
              <a:rPr lang="en-US" sz="2400" dirty="0" smtClean="0">
                <a:ea typeface="ＭＳ Ｐゴシック" pitchFamily="-112" charset="-128"/>
              </a:rPr>
              <a:t>1-866-396-8810</a:t>
            </a:r>
            <a:r>
              <a:rPr lang="en-US" sz="2400" dirty="0" smtClean="0">
                <a:solidFill>
                  <a:srgbClr val="FF0000"/>
                </a:solidFill>
                <a:ea typeface="ＭＳ Ｐゴシック" pitchFamily="-112" charset="-128"/>
              </a:rPr>
              <a:t> </a:t>
            </a:r>
            <a:r>
              <a:rPr lang="en-US" sz="2400" dirty="0">
                <a:ea typeface="ＭＳ Ｐゴシック" pitchFamily="-112" charset="-128"/>
              </a:rPr>
              <a:t>(TTY: 711) Monday – Friday from 8:00 a.m. - 9:00 p.m</a:t>
            </a:r>
            <a:r>
              <a:rPr lang="en-US" sz="2400" dirty="0" smtClean="0">
                <a:ea typeface="ＭＳ Ｐゴシック" pitchFamily="-112" charset="-128"/>
              </a:rPr>
              <a:t>., </a:t>
            </a:r>
            <a:r>
              <a:rPr lang="en-US" sz="2400" dirty="0">
                <a:ea typeface="ＭＳ Ｐゴシック" pitchFamily="-112" charset="-128"/>
              </a:rPr>
              <a:t>Eastern time.</a:t>
            </a:r>
          </a:p>
          <a:p>
            <a:pPr lvl="1">
              <a:spcBef>
                <a:spcPct val="50000"/>
              </a:spcBef>
            </a:pPr>
            <a:r>
              <a:rPr lang="en-US" sz="2400" dirty="0">
                <a:ea typeface="ＭＳ Ｐゴシック" pitchFamily="-112" charset="-128"/>
              </a:rPr>
              <a:t>Our phone system may answer your call on Saturdays, Sundays, and holidays. Leave a message and we’ll call back by the end of the next business day</a:t>
            </a:r>
            <a:r>
              <a:rPr lang="en-US" sz="2400" dirty="0" smtClean="0">
                <a:ea typeface="ＭＳ Ｐゴシック" pitchFamily="-112" charset="-128"/>
              </a:rPr>
              <a:t>.</a:t>
            </a:r>
            <a:endParaRPr lang="en-US" sz="2400" dirty="0">
              <a:ea typeface="ＭＳ Ｐゴシック" pitchFamily="-112" charset="-128"/>
            </a:endParaRPr>
          </a:p>
        </p:txBody>
      </p:sp>
      <p:grpSp>
        <p:nvGrpSpPr>
          <p:cNvPr id="5" name="Group 4"/>
          <p:cNvGrpSpPr>
            <a:grpSpLocks noChangeAspect="1"/>
          </p:cNvGrpSpPr>
          <p:nvPr/>
        </p:nvGrpSpPr>
        <p:grpSpPr bwMode="auto">
          <a:xfrm>
            <a:off x="4689477" y="1590223"/>
            <a:ext cx="3951288" cy="4191000"/>
            <a:chOff x="2999" y="1085"/>
            <a:chExt cx="2489" cy="2640"/>
          </a:xfrm>
        </p:grpSpPr>
        <p:sp>
          <p:nvSpPr>
            <p:cNvPr id="8" name="AutoShape 3"/>
            <p:cNvSpPr>
              <a:spLocks noChangeAspect="1" noChangeArrowheads="1" noTextEdit="1"/>
            </p:cNvSpPr>
            <p:nvPr/>
          </p:nvSpPr>
          <p:spPr bwMode="auto">
            <a:xfrm>
              <a:off x="2999" y="1088"/>
              <a:ext cx="2480" cy="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5"/>
            <p:cNvSpPr>
              <a:spLocks/>
            </p:cNvSpPr>
            <p:nvPr/>
          </p:nvSpPr>
          <p:spPr bwMode="auto">
            <a:xfrm>
              <a:off x="2999" y="1085"/>
              <a:ext cx="2489" cy="1915"/>
            </a:xfrm>
            <a:custGeom>
              <a:avLst/>
              <a:gdLst>
                <a:gd name="T0" fmla="*/ 202 w 4133"/>
                <a:gd name="T1" fmla="*/ 3066 h 3184"/>
                <a:gd name="T2" fmla="*/ 202 w 4133"/>
                <a:gd name="T3" fmla="*/ 3066 h 3184"/>
                <a:gd name="T4" fmla="*/ 3901 w 4133"/>
                <a:gd name="T5" fmla="*/ 3066 h 3184"/>
                <a:gd name="T6" fmla="*/ 4133 w 4133"/>
                <a:gd name="T7" fmla="*/ 2841 h 3184"/>
                <a:gd name="T8" fmla="*/ 4133 w 4133"/>
                <a:gd name="T9" fmla="*/ 0 h 3184"/>
                <a:gd name="T10" fmla="*/ 231 w 4133"/>
                <a:gd name="T11" fmla="*/ 0 h 3184"/>
                <a:gd name="T12" fmla="*/ 0 w 4133"/>
                <a:gd name="T13" fmla="*/ 224 h 3184"/>
                <a:gd name="T14" fmla="*/ 0 w 4133"/>
                <a:gd name="T15" fmla="*/ 3184 h 3184"/>
                <a:gd name="T16" fmla="*/ 202 w 4133"/>
                <a:gd name="T17" fmla="*/ 3066 h 3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33" h="3184">
                  <a:moveTo>
                    <a:pt x="202" y="3066"/>
                  </a:moveTo>
                  <a:lnTo>
                    <a:pt x="202" y="3066"/>
                  </a:lnTo>
                  <a:lnTo>
                    <a:pt x="3901" y="3066"/>
                  </a:lnTo>
                  <a:cubicBezTo>
                    <a:pt x="4030" y="3066"/>
                    <a:pt x="4133" y="2960"/>
                    <a:pt x="4133" y="2841"/>
                  </a:cubicBezTo>
                  <a:lnTo>
                    <a:pt x="4133" y="0"/>
                  </a:lnTo>
                  <a:lnTo>
                    <a:pt x="231" y="0"/>
                  </a:lnTo>
                  <a:cubicBezTo>
                    <a:pt x="103" y="0"/>
                    <a:pt x="0" y="105"/>
                    <a:pt x="0" y="224"/>
                  </a:cubicBezTo>
                  <a:lnTo>
                    <a:pt x="0" y="3184"/>
                  </a:lnTo>
                  <a:cubicBezTo>
                    <a:pt x="39" y="3115"/>
                    <a:pt x="115" y="3066"/>
                    <a:pt x="202" y="3066"/>
                  </a:cubicBezTo>
                  <a:close/>
                </a:path>
              </a:pathLst>
            </a:custGeom>
            <a:blipFill dpi="0" rotWithShape="1">
              <a:blip r:embed="rId3" cstate="screen">
                <a:extLst>
                  <a:ext uri="{28A0092B-C50C-407E-A947-70E740481C1C}">
                    <a14:useLocalDpi xmlns:a14="http://schemas.microsoft.com/office/drawing/2010/main"/>
                  </a:ext>
                </a:extLst>
              </a:blip>
              <a:srcRect/>
              <a:stretch>
                <a:fillRect/>
              </a:stretch>
            </a:bli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7"/>
            <p:cNvSpPr>
              <a:spLocks/>
            </p:cNvSpPr>
            <p:nvPr/>
          </p:nvSpPr>
          <p:spPr bwMode="auto">
            <a:xfrm>
              <a:off x="3001" y="3004"/>
              <a:ext cx="1035" cy="721"/>
            </a:xfrm>
            <a:custGeom>
              <a:avLst/>
              <a:gdLst>
                <a:gd name="T0" fmla="*/ 1600 w 1718"/>
                <a:gd name="T1" fmla="*/ 203 h 1200"/>
                <a:gd name="T2" fmla="*/ 1600 w 1718"/>
                <a:gd name="T3" fmla="*/ 203 h 1200"/>
                <a:gd name="T4" fmla="*/ 1600 w 1718"/>
                <a:gd name="T5" fmla="*/ 969 h 1200"/>
                <a:gd name="T6" fmla="*/ 1375 w 1718"/>
                <a:gd name="T7" fmla="*/ 1200 h 1200"/>
                <a:gd name="T8" fmla="*/ 225 w 1718"/>
                <a:gd name="T9" fmla="*/ 1200 h 1200"/>
                <a:gd name="T10" fmla="*/ 0 w 1718"/>
                <a:gd name="T11" fmla="*/ 969 h 1200"/>
                <a:gd name="T12" fmla="*/ 0 w 1718"/>
                <a:gd name="T13" fmla="*/ 232 h 1200"/>
                <a:gd name="T14" fmla="*/ 225 w 1718"/>
                <a:gd name="T15" fmla="*/ 0 h 1200"/>
                <a:gd name="T16" fmla="*/ 1718 w 1718"/>
                <a:gd name="T17" fmla="*/ 0 h 1200"/>
                <a:gd name="T18" fmla="*/ 1600 w 1718"/>
                <a:gd name="T19" fmla="*/ 203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8" h="1200">
                  <a:moveTo>
                    <a:pt x="1600" y="203"/>
                  </a:moveTo>
                  <a:lnTo>
                    <a:pt x="1600" y="203"/>
                  </a:lnTo>
                  <a:lnTo>
                    <a:pt x="1600" y="969"/>
                  </a:lnTo>
                  <a:cubicBezTo>
                    <a:pt x="1600" y="1097"/>
                    <a:pt x="1494" y="1200"/>
                    <a:pt x="1375" y="1200"/>
                  </a:cubicBezTo>
                  <a:lnTo>
                    <a:pt x="225" y="1200"/>
                  </a:lnTo>
                  <a:cubicBezTo>
                    <a:pt x="106" y="1200"/>
                    <a:pt x="0" y="1097"/>
                    <a:pt x="0" y="969"/>
                  </a:cubicBezTo>
                  <a:lnTo>
                    <a:pt x="0" y="232"/>
                  </a:lnTo>
                  <a:cubicBezTo>
                    <a:pt x="0" y="104"/>
                    <a:pt x="106" y="0"/>
                    <a:pt x="225" y="0"/>
                  </a:cubicBezTo>
                  <a:lnTo>
                    <a:pt x="1718" y="0"/>
                  </a:lnTo>
                  <a:cubicBezTo>
                    <a:pt x="1649" y="40"/>
                    <a:pt x="1600" y="116"/>
                    <a:pt x="1600" y="203"/>
                  </a:cubicBezTo>
                  <a:close/>
                </a:path>
              </a:pathLst>
            </a:custGeom>
            <a:solidFill>
              <a:srgbClr val="376D2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8"/>
            <p:cNvSpPr>
              <a:spLocks/>
            </p:cNvSpPr>
            <p:nvPr/>
          </p:nvSpPr>
          <p:spPr bwMode="auto">
            <a:xfrm>
              <a:off x="4036" y="3003"/>
              <a:ext cx="722" cy="562"/>
            </a:xfrm>
            <a:custGeom>
              <a:avLst/>
              <a:gdLst>
                <a:gd name="T0" fmla="*/ 968 w 1200"/>
                <a:gd name="T1" fmla="*/ 934 h 934"/>
                <a:gd name="T2" fmla="*/ 968 w 1200"/>
                <a:gd name="T3" fmla="*/ 934 h 934"/>
                <a:gd name="T4" fmla="*/ 1200 w 1200"/>
                <a:gd name="T5" fmla="*/ 709 h 934"/>
                <a:gd name="T6" fmla="*/ 1200 w 1200"/>
                <a:gd name="T7" fmla="*/ 0 h 934"/>
                <a:gd name="T8" fmla="*/ 231 w 1200"/>
                <a:gd name="T9" fmla="*/ 0 h 934"/>
                <a:gd name="T10" fmla="*/ 0 w 1200"/>
                <a:gd name="T11" fmla="*/ 225 h 934"/>
                <a:gd name="T12" fmla="*/ 0 w 1200"/>
                <a:gd name="T13" fmla="*/ 709 h 934"/>
                <a:gd name="T14" fmla="*/ 231 w 1200"/>
                <a:gd name="T15" fmla="*/ 934 h 934"/>
                <a:gd name="T16" fmla="*/ 968 w 1200"/>
                <a:gd name="T17" fmla="*/ 934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0" h="934">
                  <a:moveTo>
                    <a:pt x="968" y="934"/>
                  </a:moveTo>
                  <a:lnTo>
                    <a:pt x="968" y="934"/>
                  </a:lnTo>
                  <a:cubicBezTo>
                    <a:pt x="1097" y="934"/>
                    <a:pt x="1200" y="828"/>
                    <a:pt x="1200" y="709"/>
                  </a:cubicBezTo>
                  <a:lnTo>
                    <a:pt x="1200" y="0"/>
                  </a:lnTo>
                  <a:lnTo>
                    <a:pt x="231" y="0"/>
                  </a:lnTo>
                  <a:cubicBezTo>
                    <a:pt x="103" y="0"/>
                    <a:pt x="0" y="106"/>
                    <a:pt x="0" y="225"/>
                  </a:cubicBezTo>
                  <a:lnTo>
                    <a:pt x="0" y="709"/>
                  </a:lnTo>
                  <a:cubicBezTo>
                    <a:pt x="0" y="828"/>
                    <a:pt x="103" y="934"/>
                    <a:pt x="231" y="934"/>
                  </a:cubicBezTo>
                  <a:lnTo>
                    <a:pt x="968" y="934"/>
                  </a:lnTo>
                  <a:close/>
                </a:path>
              </a:pathLst>
            </a:custGeom>
            <a:solidFill>
              <a:srgbClr val="C9C9C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7159951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622300" y="38100"/>
            <a:ext cx="7645400" cy="1143000"/>
          </a:xfrm>
        </p:spPr>
        <p:txBody>
          <a:bodyPr/>
          <a:lstStyle/>
          <a:p>
            <a:r>
              <a:rPr lang="en-US" b="1" dirty="0" smtClean="0">
                <a:ea typeface="ＭＳ Ｐゴシック" pitchFamily="-112" charset="-128"/>
              </a:rPr>
              <a:t/>
            </a:r>
            <a:br>
              <a:rPr lang="en-US" b="1" dirty="0" smtClean="0">
                <a:ea typeface="ＭＳ Ｐゴシック" pitchFamily="-112" charset="-128"/>
              </a:rPr>
            </a:br>
            <a:r>
              <a:rPr lang="en-US" b="1" dirty="0" smtClean="0">
                <a:ea typeface="ＭＳ Ｐゴシック" pitchFamily="-112" charset="-128"/>
              </a:rPr>
              <a:t>Humana Group Medicare</a:t>
            </a:r>
          </a:p>
        </p:txBody>
      </p:sp>
      <p:sp>
        <p:nvSpPr>
          <p:cNvPr id="6" name="Content Placeholder 2"/>
          <p:cNvSpPr>
            <a:spLocks noGrp="1"/>
          </p:cNvSpPr>
          <p:nvPr>
            <p:ph idx="1"/>
          </p:nvPr>
        </p:nvSpPr>
        <p:spPr>
          <a:xfrm>
            <a:off x="444500" y="1720850"/>
            <a:ext cx="3943350" cy="1260475"/>
          </a:xfrm>
        </p:spPr>
        <p:txBody>
          <a:bodyPr>
            <a:normAutofit/>
          </a:bodyPr>
          <a:lstStyle/>
          <a:p>
            <a:pPr>
              <a:buClr>
                <a:srgbClr val="01B1AF"/>
              </a:buClr>
              <a:buFont typeface="Wingdings" pitchFamily="2" charset="2"/>
              <a:buNone/>
            </a:pPr>
            <a:r>
              <a:rPr lang="en-US" sz="3600" dirty="0" smtClean="0">
                <a:ea typeface="ＭＳ Ｐゴシック" pitchFamily="-112" charset="-128"/>
              </a:rPr>
              <a:t>Questions?</a:t>
            </a:r>
          </a:p>
          <a:p>
            <a:pPr>
              <a:buFont typeface="Wingdings" pitchFamily="2" charset="2"/>
              <a:buNone/>
            </a:pPr>
            <a:endParaRPr lang="en-US" sz="4400" dirty="0" smtClean="0">
              <a:ea typeface="ＭＳ Ｐゴシック" pitchFamily="-112" charset="-128"/>
            </a:endParaRPr>
          </a:p>
        </p:txBody>
      </p:sp>
      <p:grpSp>
        <p:nvGrpSpPr>
          <p:cNvPr id="5" name="Group 4"/>
          <p:cNvGrpSpPr>
            <a:grpSpLocks noChangeAspect="1"/>
          </p:cNvGrpSpPr>
          <p:nvPr/>
        </p:nvGrpSpPr>
        <p:grpSpPr bwMode="auto">
          <a:xfrm>
            <a:off x="2360613" y="1885950"/>
            <a:ext cx="6353175" cy="4041775"/>
            <a:chOff x="1487" y="1188"/>
            <a:chExt cx="4002" cy="2546"/>
          </a:xfrm>
        </p:grpSpPr>
        <p:sp>
          <p:nvSpPr>
            <p:cNvPr id="8" name="AutoShape 3"/>
            <p:cNvSpPr>
              <a:spLocks noChangeAspect="1" noChangeArrowheads="1" noTextEdit="1"/>
            </p:cNvSpPr>
            <p:nvPr/>
          </p:nvSpPr>
          <p:spPr bwMode="auto">
            <a:xfrm>
              <a:off x="1487" y="1192"/>
              <a:ext cx="3992" cy="2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9" name="Freeform 5"/>
            <p:cNvSpPr>
              <a:spLocks/>
            </p:cNvSpPr>
            <p:nvPr/>
          </p:nvSpPr>
          <p:spPr bwMode="auto">
            <a:xfrm>
              <a:off x="2683" y="1188"/>
              <a:ext cx="2806" cy="1765"/>
            </a:xfrm>
            <a:custGeom>
              <a:avLst/>
              <a:gdLst>
                <a:gd name="T0" fmla="*/ 4435 w 4667"/>
                <a:gd name="T1" fmla="*/ 2932 h 2932"/>
                <a:gd name="T2" fmla="*/ 4435 w 4667"/>
                <a:gd name="T3" fmla="*/ 2932 h 2932"/>
                <a:gd name="T4" fmla="*/ 4667 w 4667"/>
                <a:gd name="T5" fmla="*/ 2707 h 2932"/>
                <a:gd name="T6" fmla="*/ 4667 w 4667"/>
                <a:gd name="T7" fmla="*/ 0 h 2932"/>
                <a:gd name="T8" fmla="*/ 231 w 4667"/>
                <a:gd name="T9" fmla="*/ 0 h 2932"/>
                <a:gd name="T10" fmla="*/ 0 w 4667"/>
                <a:gd name="T11" fmla="*/ 224 h 2932"/>
                <a:gd name="T12" fmla="*/ 0 w 4667"/>
                <a:gd name="T13" fmla="*/ 2707 h 2932"/>
                <a:gd name="T14" fmla="*/ 231 w 4667"/>
                <a:gd name="T15" fmla="*/ 2932 h 2932"/>
                <a:gd name="T16" fmla="*/ 4435 w 4667"/>
                <a:gd name="T17" fmla="*/ 2932 h 2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67" h="2932">
                  <a:moveTo>
                    <a:pt x="4435" y="2932"/>
                  </a:moveTo>
                  <a:lnTo>
                    <a:pt x="4435" y="2932"/>
                  </a:lnTo>
                  <a:cubicBezTo>
                    <a:pt x="4564" y="2932"/>
                    <a:pt x="4667" y="2826"/>
                    <a:pt x="4667" y="2707"/>
                  </a:cubicBezTo>
                  <a:lnTo>
                    <a:pt x="4667" y="0"/>
                  </a:lnTo>
                  <a:lnTo>
                    <a:pt x="231" y="0"/>
                  </a:lnTo>
                  <a:cubicBezTo>
                    <a:pt x="103" y="0"/>
                    <a:pt x="0" y="105"/>
                    <a:pt x="0" y="224"/>
                  </a:cubicBezTo>
                  <a:lnTo>
                    <a:pt x="0" y="2707"/>
                  </a:lnTo>
                  <a:cubicBezTo>
                    <a:pt x="0" y="2826"/>
                    <a:pt x="103" y="2932"/>
                    <a:pt x="231" y="2932"/>
                  </a:cubicBezTo>
                  <a:lnTo>
                    <a:pt x="4435" y="2932"/>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10" name="Freeform 7"/>
            <p:cNvSpPr>
              <a:spLocks/>
            </p:cNvSpPr>
            <p:nvPr/>
          </p:nvSpPr>
          <p:spPr bwMode="auto">
            <a:xfrm>
              <a:off x="1902" y="3012"/>
              <a:ext cx="1203" cy="722"/>
            </a:xfrm>
            <a:custGeom>
              <a:avLst/>
              <a:gdLst>
                <a:gd name="T0" fmla="*/ 1768 w 2000"/>
                <a:gd name="T1" fmla="*/ 1200 h 1200"/>
                <a:gd name="T2" fmla="*/ 1768 w 2000"/>
                <a:gd name="T3" fmla="*/ 1200 h 1200"/>
                <a:gd name="T4" fmla="*/ 2000 w 2000"/>
                <a:gd name="T5" fmla="*/ 975 h 1200"/>
                <a:gd name="T6" fmla="*/ 2000 w 2000"/>
                <a:gd name="T7" fmla="*/ 0 h 1200"/>
                <a:gd name="T8" fmla="*/ 231 w 2000"/>
                <a:gd name="T9" fmla="*/ 0 h 1200"/>
                <a:gd name="T10" fmla="*/ 0 w 2000"/>
                <a:gd name="T11" fmla="*/ 224 h 1200"/>
                <a:gd name="T12" fmla="*/ 0 w 2000"/>
                <a:gd name="T13" fmla="*/ 975 h 1200"/>
                <a:gd name="T14" fmla="*/ 231 w 2000"/>
                <a:gd name="T15" fmla="*/ 1200 h 1200"/>
                <a:gd name="T16" fmla="*/ 1768 w 2000"/>
                <a:gd name="T17" fmla="*/ 120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0" h="1200">
                  <a:moveTo>
                    <a:pt x="1768" y="1200"/>
                  </a:moveTo>
                  <a:lnTo>
                    <a:pt x="1768" y="1200"/>
                  </a:lnTo>
                  <a:cubicBezTo>
                    <a:pt x="1897" y="1200"/>
                    <a:pt x="2000" y="1094"/>
                    <a:pt x="2000" y="975"/>
                  </a:cubicBezTo>
                  <a:lnTo>
                    <a:pt x="2000" y="0"/>
                  </a:lnTo>
                  <a:lnTo>
                    <a:pt x="231" y="0"/>
                  </a:lnTo>
                  <a:cubicBezTo>
                    <a:pt x="103" y="0"/>
                    <a:pt x="0" y="105"/>
                    <a:pt x="0" y="224"/>
                  </a:cubicBezTo>
                  <a:lnTo>
                    <a:pt x="0" y="975"/>
                  </a:lnTo>
                  <a:cubicBezTo>
                    <a:pt x="0" y="1094"/>
                    <a:pt x="103" y="1200"/>
                    <a:pt x="231" y="1200"/>
                  </a:cubicBezTo>
                  <a:lnTo>
                    <a:pt x="1768" y="1200"/>
                  </a:lnTo>
                  <a:close/>
                </a:path>
              </a:pathLst>
            </a:custGeom>
            <a:solidFill>
              <a:srgbClr val="376D2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sp>
          <p:nvSpPr>
            <p:cNvPr id="11" name="Freeform 8"/>
            <p:cNvSpPr>
              <a:spLocks/>
            </p:cNvSpPr>
            <p:nvPr/>
          </p:nvSpPr>
          <p:spPr bwMode="auto">
            <a:xfrm>
              <a:off x="1487" y="1908"/>
              <a:ext cx="1193" cy="1043"/>
            </a:xfrm>
            <a:custGeom>
              <a:avLst/>
              <a:gdLst>
                <a:gd name="T0" fmla="*/ 1866 w 1984"/>
                <a:gd name="T1" fmla="*/ 1531 h 1733"/>
                <a:gd name="T2" fmla="*/ 1866 w 1984"/>
                <a:gd name="T3" fmla="*/ 1531 h 1733"/>
                <a:gd name="T4" fmla="*/ 1866 w 1984"/>
                <a:gd name="T5" fmla="*/ 231 h 1733"/>
                <a:gd name="T6" fmla="*/ 1641 w 1984"/>
                <a:gd name="T7" fmla="*/ 0 h 1733"/>
                <a:gd name="T8" fmla="*/ 224 w 1984"/>
                <a:gd name="T9" fmla="*/ 0 h 1733"/>
                <a:gd name="T10" fmla="*/ 0 w 1984"/>
                <a:gd name="T11" fmla="*/ 231 h 1733"/>
                <a:gd name="T12" fmla="*/ 0 w 1984"/>
                <a:gd name="T13" fmla="*/ 1502 h 1733"/>
                <a:gd name="T14" fmla="*/ 224 w 1984"/>
                <a:gd name="T15" fmla="*/ 1733 h 1733"/>
                <a:gd name="T16" fmla="*/ 1984 w 1984"/>
                <a:gd name="T17" fmla="*/ 1733 h 1733"/>
                <a:gd name="T18" fmla="*/ 1866 w 1984"/>
                <a:gd name="T19" fmla="*/ 1531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4" h="1733">
                  <a:moveTo>
                    <a:pt x="1866" y="1531"/>
                  </a:moveTo>
                  <a:lnTo>
                    <a:pt x="1866" y="1531"/>
                  </a:lnTo>
                  <a:lnTo>
                    <a:pt x="1866" y="231"/>
                  </a:lnTo>
                  <a:cubicBezTo>
                    <a:pt x="1866" y="103"/>
                    <a:pt x="1760" y="0"/>
                    <a:pt x="1641" y="0"/>
                  </a:cubicBezTo>
                  <a:lnTo>
                    <a:pt x="224" y="0"/>
                  </a:lnTo>
                  <a:cubicBezTo>
                    <a:pt x="105" y="0"/>
                    <a:pt x="0" y="103"/>
                    <a:pt x="0" y="231"/>
                  </a:cubicBezTo>
                  <a:lnTo>
                    <a:pt x="0" y="1502"/>
                  </a:lnTo>
                  <a:cubicBezTo>
                    <a:pt x="0" y="1630"/>
                    <a:pt x="105" y="1733"/>
                    <a:pt x="224" y="1733"/>
                  </a:cubicBezTo>
                  <a:lnTo>
                    <a:pt x="1984" y="1733"/>
                  </a:lnTo>
                  <a:cubicBezTo>
                    <a:pt x="1915" y="1694"/>
                    <a:pt x="1866" y="1618"/>
                    <a:pt x="1866" y="1531"/>
                  </a:cubicBezTo>
                  <a:close/>
                </a:path>
              </a:pathLst>
            </a:custGeom>
            <a:solidFill>
              <a:srgbClr val="7ACA3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Text" lastClr="000000"/>
                </a:solidFill>
                <a:effectLst/>
                <a:uLnTx/>
                <a:uFillTx/>
              </a:endParaRPr>
            </a:p>
          </p:txBody>
        </p:sp>
      </p:grpSp>
    </p:spTree>
    <p:extLst>
      <p:ext uri="{BB962C8B-B14F-4D97-AF65-F5344CB8AC3E}">
        <p14:creationId xmlns:p14="http://schemas.microsoft.com/office/powerpoint/2010/main" val="26297934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445549" y="1604053"/>
            <a:ext cx="8329102" cy="266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Unicode MS" pitchFamily="34" charset="-128"/>
                <a:ea typeface="ＭＳ Ｐゴシック" pitchFamily="-112" charset="-128"/>
              </a:defRPr>
            </a:lvl1pPr>
            <a:lvl2pPr marL="742950" indent="-285750">
              <a:defRPr sz="2400">
                <a:solidFill>
                  <a:schemeClr val="tx1"/>
                </a:solidFill>
                <a:latin typeface="Arial Unicode MS" pitchFamily="34" charset="-128"/>
                <a:ea typeface="ＭＳ Ｐゴシック" pitchFamily="-112" charset="-128"/>
              </a:defRPr>
            </a:lvl2pPr>
            <a:lvl3pPr marL="1143000" indent="-228600">
              <a:defRPr sz="2400">
                <a:solidFill>
                  <a:schemeClr val="tx1"/>
                </a:solidFill>
                <a:latin typeface="Arial Unicode MS" pitchFamily="34" charset="-128"/>
                <a:ea typeface="ＭＳ Ｐゴシック" pitchFamily="-112" charset="-128"/>
              </a:defRPr>
            </a:lvl3pPr>
            <a:lvl4pPr marL="1600200" indent="-228600">
              <a:defRPr sz="2400">
                <a:solidFill>
                  <a:schemeClr val="tx1"/>
                </a:solidFill>
                <a:latin typeface="Arial Unicode MS" pitchFamily="34" charset="-128"/>
                <a:ea typeface="ＭＳ Ｐゴシック" pitchFamily="-112" charset="-128"/>
              </a:defRPr>
            </a:lvl4pPr>
            <a:lvl5pPr marL="2057400" indent="-228600">
              <a:defRPr sz="2400">
                <a:solidFill>
                  <a:schemeClr val="tx1"/>
                </a:solidFill>
                <a:latin typeface="Arial Unicode MS" pitchFamily="34" charset="-128"/>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9pPr>
          </a:lstStyle>
          <a:p>
            <a:r>
              <a:rPr lang="en-US" sz="1300" dirty="0">
                <a:solidFill>
                  <a:srgbClr val="1A1812"/>
                </a:solidFill>
                <a:latin typeface="+mn-lt"/>
                <a:ea typeface="+mn-ea"/>
              </a:rPr>
              <a:t>Humana is a Medicare Advantage organization with a Medicare contract. You must continue to pay your Medicare Part B premium. The benefit information provided is a brief summary, not a complete description of benefits. Limitations, copayments and restrictions may apply.  Benefits, formulary, pharmacy network, premium and/or co-payments/co-insurance may change from year to year. </a:t>
            </a:r>
            <a:r>
              <a:rPr lang="en-US" sz="1300" dirty="0" smtClean="0">
                <a:latin typeface="+mn-lt"/>
              </a:rPr>
              <a:t>Enrollment </a:t>
            </a:r>
            <a:r>
              <a:rPr lang="en-US" sz="1300" dirty="0">
                <a:latin typeface="+mn-lt"/>
              </a:rPr>
              <a:t>in this Humana plan depends on contract renewal. </a:t>
            </a:r>
          </a:p>
          <a:p>
            <a:pPr lvl="0"/>
            <a:endParaRPr lang="en-US" sz="1300" dirty="0">
              <a:solidFill>
                <a:srgbClr val="1A1812"/>
              </a:solidFill>
              <a:latin typeface="+mn-lt"/>
              <a:ea typeface="+mn-ea"/>
            </a:endParaRPr>
          </a:p>
          <a:p>
            <a:pPr lvl="0">
              <a:tabLst>
                <a:tab pos="457200" algn="l"/>
                <a:tab pos="914400" algn="l"/>
                <a:tab pos="1371600" algn="l"/>
                <a:tab pos="1828800" algn="l"/>
              </a:tabLst>
            </a:pPr>
            <a:r>
              <a:rPr lang="en-US" sz="1300" dirty="0" smtClean="0">
                <a:solidFill>
                  <a:srgbClr val="1A1812"/>
                </a:solidFill>
                <a:latin typeface="Calibri"/>
                <a:ea typeface="Times New Roman"/>
                <a:cs typeface="Times New Roman"/>
              </a:rPr>
              <a:t>This </a:t>
            </a:r>
            <a:r>
              <a:rPr lang="en-US" sz="1300" dirty="0">
                <a:solidFill>
                  <a:srgbClr val="1A1812"/>
                </a:solidFill>
                <a:latin typeface="Calibri"/>
                <a:ea typeface="Times New Roman"/>
                <a:cs typeface="Times New Roman"/>
              </a:rPr>
              <a:t>information is available for free in other languages. Please call our customer care number at </a:t>
            </a:r>
            <a:r>
              <a:rPr lang="en-US" sz="1300" b="1" dirty="0" smtClean="0">
                <a:solidFill>
                  <a:srgbClr val="1A1812"/>
                </a:solidFill>
                <a:latin typeface="Calibri"/>
                <a:ea typeface="Times New Roman"/>
                <a:cs typeface="Times New Roman"/>
              </a:rPr>
              <a:t>1-866-396-8810</a:t>
            </a:r>
            <a:r>
              <a:rPr lang="en-US" sz="1300" dirty="0">
                <a:solidFill>
                  <a:srgbClr val="1A1812"/>
                </a:solidFill>
                <a:latin typeface="Calibri"/>
                <a:ea typeface="Times New Roman"/>
                <a:cs typeface="Times New Roman"/>
              </a:rPr>
              <a:t> </a:t>
            </a:r>
            <a:r>
              <a:rPr lang="en-US" sz="1300" b="1" dirty="0" smtClean="0">
                <a:solidFill>
                  <a:srgbClr val="1A1812"/>
                </a:solidFill>
                <a:latin typeface="Calibri"/>
                <a:ea typeface="Times New Roman"/>
                <a:cs typeface="Times New Roman"/>
              </a:rPr>
              <a:t>(TTY</a:t>
            </a:r>
            <a:r>
              <a:rPr lang="en-US" sz="1300" b="1" dirty="0">
                <a:solidFill>
                  <a:srgbClr val="1A1812"/>
                </a:solidFill>
                <a:latin typeface="Calibri"/>
                <a:ea typeface="Times New Roman"/>
                <a:cs typeface="Times New Roman"/>
              </a:rPr>
              <a:t>: 711)</a:t>
            </a:r>
            <a:r>
              <a:rPr lang="en-US" sz="1300" dirty="0">
                <a:solidFill>
                  <a:srgbClr val="1A1812"/>
                </a:solidFill>
                <a:latin typeface="Calibri"/>
                <a:ea typeface="Times New Roman"/>
                <a:cs typeface="Times New Roman"/>
              </a:rPr>
              <a:t>. You can call Monday - Friday, from 8 a.m. - 9 p.m., Eastern time</a:t>
            </a:r>
            <a:r>
              <a:rPr lang="en-US" sz="1300" dirty="0" smtClean="0">
                <a:solidFill>
                  <a:srgbClr val="1A1812"/>
                </a:solidFill>
                <a:latin typeface="Calibri"/>
                <a:ea typeface="Times New Roman"/>
                <a:cs typeface="Times New Roman"/>
              </a:rPr>
              <a:t>.</a:t>
            </a:r>
            <a:endParaRPr lang="en-US" sz="1300" dirty="0">
              <a:solidFill>
                <a:srgbClr val="1A1812"/>
              </a:solidFill>
              <a:latin typeface="Calibri"/>
              <a:ea typeface="Times New Roman"/>
              <a:cs typeface="Times New Roman"/>
            </a:endParaRPr>
          </a:p>
          <a:p>
            <a:pPr lvl="0">
              <a:tabLst>
                <a:tab pos="457200" algn="l"/>
                <a:tab pos="914400" algn="l"/>
                <a:tab pos="1371600" algn="l"/>
                <a:tab pos="1828800" algn="l"/>
              </a:tabLst>
            </a:pPr>
            <a:endParaRPr lang="en-US" sz="1300" dirty="0">
              <a:solidFill>
                <a:srgbClr val="1A1812"/>
              </a:solidFill>
              <a:latin typeface="Calibri"/>
              <a:ea typeface="Times New Roman"/>
              <a:cs typeface="Times New Roman"/>
            </a:endParaRPr>
          </a:p>
          <a:p>
            <a:pPr lvl="0">
              <a:tabLst>
                <a:tab pos="457200" algn="l"/>
                <a:tab pos="914400" algn="l"/>
                <a:tab pos="1371600" algn="l"/>
                <a:tab pos="1828800" algn="l"/>
              </a:tabLst>
            </a:pPr>
            <a:r>
              <a:rPr lang="en-US" sz="1300" dirty="0" smtClean="0">
                <a:solidFill>
                  <a:srgbClr val="1A1812"/>
                </a:solidFill>
                <a:latin typeface="Calibri"/>
                <a:ea typeface="Times New Roman"/>
                <a:cs typeface="Times New Roman"/>
              </a:rPr>
              <a:t>Esta </a:t>
            </a:r>
            <a:r>
              <a:rPr lang="en-US" sz="1300" dirty="0">
                <a:solidFill>
                  <a:srgbClr val="1A1812"/>
                </a:solidFill>
                <a:latin typeface="Calibri"/>
                <a:ea typeface="Times New Roman"/>
                <a:cs typeface="Times New Roman"/>
              </a:rPr>
              <a:t>información está disponible gratuitamente en otros lenguajes. Póngase en contacto con nuestro Departamento de Atención al Cliente al </a:t>
            </a:r>
            <a:r>
              <a:rPr lang="en-US" sz="1300" b="1" dirty="0" smtClean="0">
                <a:solidFill>
                  <a:srgbClr val="1A1812"/>
                </a:solidFill>
                <a:latin typeface="Calibri"/>
                <a:ea typeface="Times New Roman"/>
                <a:cs typeface="Times New Roman"/>
              </a:rPr>
              <a:t>1-866-396-8810 </a:t>
            </a:r>
            <a:r>
              <a:rPr lang="en-US" sz="1300" b="1" dirty="0">
                <a:solidFill>
                  <a:srgbClr val="1A1812"/>
                </a:solidFill>
                <a:latin typeface="Calibri"/>
                <a:ea typeface="Times New Roman"/>
                <a:cs typeface="Times New Roman"/>
              </a:rPr>
              <a:t>(TTY: 711)</a:t>
            </a:r>
            <a:r>
              <a:rPr lang="en-US" sz="1300" dirty="0">
                <a:solidFill>
                  <a:srgbClr val="1A1812"/>
                </a:solidFill>
                <a:latin typeface="Calibri"/>
                <a:ea typeface="Times New Roman"/>
                <a:cs typeface="Times New Roman"/>
              </a:rPr>
              <a:t>.</a:t>
            </a:r>
            <a:r>
              <a:rPr lang="en-US" sz="1300" b="1" dirty="0">
                <a:solidFill>
                  <a:srgbClr val="1A1812"/>
                </a:solidFill>
                <a:latin typeface="Calibri"/>
                <a:ea typeface="Times New Roman"/>
                <a:cs typeface="Times New Roman"/>
              </a:rPr>
              <a:t> </a:t>
            </a:r>
            <a:r>
              <a:rPr lang="en-US" sz="1300" dirty="0">
                <a:solidFill>
                  <a:srgbClr val="1A1812"/>
                </a:solidFill>
                <a:latin typeface="Calibri"/>
                <a:ea typeface="Times New Roman"/>
                <a:cs typeface="Times New Roman"/>
              </a:rPr>
              <a:t>Los representantes están disponibles de lunes a viernes de 8 a.m. a 9 p.m., hora del Este</a:t>
            </a:r>
            <a:r>
              <a:rPr lang="en-US" sz="1300" dirty="0" smtClean="0">
                <a:solidFill>
                  <a:srgbClr val="1A1812"/>
                </a:solidFill>
                <a:latin typeface="Calibri"/>
                <a:ea typeface="Times New Roman"/>
                <a:cs typeface="Times New Roman"/>
              </a:rPr>
              <a:t>.</a:t>
            </a:r>
            <a:endParaRPr lang="en-US" sz="1300" dirty="0">
              <a:solidFill>
                <a:srgbClr val="1A1812"/>
              </a:solidFill>
              <a:latin typeface="Calibri"/>
              <a:ea typeface="Times New Roman"/>
              <a:cs typeface="Times New Roman"/>
            </a:endParaRPr>
          </a:p>
          <a:p>
            <a:pPr lvl="0"/>
            <a:endParaRPr lang="en-US" sz="1200" dirty="0">
              <a:solidFill>
                <a:srgbClr val="1A1812"/>
              </a:solidFill>
              <a:latin typeface="Arial" charset="0"/>
              <a:ea typeface="+mn-ea"/>
            </a:endParaRPr>
          </a:p>
          <a:p>
            <a:pPr lvl="0"/>
            <a:endParaRPr lang="en-US" sz="1200" dirty="0">
              <a:solidFill>
                <a:srgbClr val="1A1812"/>
              </a:solidFill>
              <a:latin typeface="Arial" charset="0"/>
              <a:ea typeface="+mn-ea"/>
            </a:endParaRPr>
          </a:p>
        </p:txBody>
      </p:sp>
      <p:pic>
        <p:nvPicPr>
          <p:cNvPr id="6" name="Picture 2" descr="Description: hum_r_mdm_rgb_pos_wht.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67075" y="401654"/>
            <a:ext cx="2686050" cy="117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4611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62889" y="1561190"/>
            <a:ext cx="8323910" cy="1184940"/>
          </a:xfrm>
          <a:prstGeom prst="rect">
            <a:avLst/>
          </a:prstGeom>
        </p:spPr>
        <p:txBody>
          <a:bodyPr wrap="square" numCol="1">
            <a:spAutoFit/>
          </a:bodyPr>
          <a:lstStyle/>
          <a:p>
            <a:pPr>
              <a:spcAft>
                <a:spcPts val="600"/>
              </a:spcAft>
            </a:pPr>
            <a:r>
              <a:rPr lang="en-US" sz="2200" dirty="0" smtClean="0">
                <a:solidFill>
                  <a:srgbClr val="1A1812"/>
                </a:solidFill>
                <a:ea typeface="ＭＳ Ｐゴシック" pitchFamily="-111" charset="-128"/>
                <a:cs typeface="ＭＳ Ｐゴシック" pitchFamily="-111" charset="-128"/>
              </a:rPr>
              <a:t>Humana offers a wide range of products and services that use a holistic approach to lifelong well-being </a:t>
            </a:r>
          </a:p>
          <a:p>
            <a:pPr>
              <a:spcAft>
                <a:spcPts val="600"/>
              </a:spcAft>
              <a:buClr>
                <a:srgbClr val="AA005F"/>
              </a:buClr>
            </a:pPr>
            <a:endParaRPr lang="en-US" sz="2200" dirty="0">
              <a:solidFill>
                <a:srgbClr val="1A1812"/>
              </a:solidFill>
            </a:endParaRPr>
          </a:p>
        </p:txBody>
      </p:sp>
      <p:sp>
        <p:nvSpPr>
          <p:cNvPr id="12" name="Title 11"/>
          <p:cNvSpPr>
            <a:spLocks noGrp="1"/>
          </p:cNvSpPr>
          <p:nvPr>
            <p:ph type="title"/>
          </p:nvPr>
        </p:nvSpPr>
        <p:spPr>
          <a:xfrm>
            <a:off x="634999" y="420163"/>
            <a:ext cx="7873999" cy="861482"/>
          </a:xfrm>
        </p:spPr>
        <p:txBody>
          <a:bodyPr/>
          <a:lstStyle/>
          <a:p>
            <a:r>
              <a:rPr lang="en-US" b="1" dirty="0" smtClean="0"/>
              <a:t>About Humana: Experience behind the coverage</a:t>
            </a:r>
            <a:endParaRPr lang="en-US" b="1" dirty="0"/>
          </a:p>
        </p:txBody>
      </p:sp>
      <p:sp>
        <p:nvSpPr>
          <p:cNvPr id="2" name="Slide Number Placeholder 1"/>
          <p:cNvSpPr>
            <a:spLocks noGrp="1"/>
          </p:cNvSpPr>
          <p:nvPr>
            <p:ph type="sldNum" sz="quarter" idx="12"/>
          </p:nvPr>
        </p:nvSpPr>
        <p:spPr/>
        <p:txBody>
          <a:bodyPr/>
          <a:lstStyle/>
          <a:p>
            <a:fld id="{0A063A8B-E268-8041-82CE-B89EACAA2B01}" type="slidenum">
              <a:rPr lang="en-US" smtClean="0"/>
              <a:pPr/>
              <a:t>3</a:t>
            </a:fld>
            <a:endParaRPr lang="en-US" dirty="0"/>
          </a:p>
        </p:txBody>
      </p:sp>
      <p:sp>
        <p:nvSpPr>
          <p:cNvPr id="3" name="TextBox 2"/>
          <p:cNvSpPr txBox="1"/>
          <p:nvPr/>
        </p:nvSpPr>
        <p:spPr>
          <a:xfrm>
            <a:off x="368300" y="2489200"/>
            <a:ext cx="8229599" cy="3857466"/>
          </a:xfrm>
          <a:prstGeom prst="rect">
            <a:avLst/>
          </a:prstGeom>
          <a:noFill/>
        </p:spPr>
        <p:txBody>
          <a:bodyPr wrap="square" rtlCol="0">
            <a:spAutoFit/>
          </a:bodyPr>
          <a:lstStyle/>
          <a:p>
            <a:pPr lvl="0">
              <a:spcAft>
                <a:spcPts val="600"/>
              </a:spcAft>
            </a:pPr>
            <a:r>
              <a:rPr lang="en-US" sz="2200" b="1" dirty="0">
                <a:solidFill>
                  <a:srgbClr val="1D5B2D"/>
                </a:solidFill>
                <a:ea typeface="ＭＳ Ｐゴシック" pitchFamily="-111" charset="-128"/>
                <a:cs typeface="ＭＳ Ｐゴシック" pitchFamily="-111" charset="-128"/>
              </a:rPr>
              <a:t>Dedication to the community</a:t>
            </a:r>
          </a:p>
          <a:p>
            <a:pPr marL="160020" lvl="0" indent="-342900">
              <a:spcAft>
                <a:spcPts val="600"/>
              </a:spcAft>
              <a:buClr>
                <a:srgbClr val="AA005F"/>
              </a:buClr>
              <a:buFont typeface="Wingdings" pitchFamily="2" charset="2"/>
              <a:buChar char="§"/>
            </a:pPr>
            <a:r>
              <a:rPr lang="en-US" sz="2200" dirty="0" smtClean="0">
                <a:solidFill>
                  <a:srgbClr val="1A1812"/>
                </a:solidFill>
              </a:rPr>
              <a:t>More </a:t>
            </a:r>
            <a:r>
              <a:rPr lang="en-US" sz="2200" dirty="0">
                <a:solidFill>
                  <a:srgbClr val="1A1812"/>
                </a:solidFill>
              </a:rPr>
              <a:t>than 50 years of helping people of all ages</a:t>
            </a:r>
            <a:br>
              <a:rPr lang="en-US" sz="2200" dirty="0">
                <a:solidFill>
                  <a:srgbClr val="1A1812"/>
                </a:solidFill>
              </a:rPr>
            </a:br>
            <a:endParaRPr lang="en-US" sz="2200" dirty="0">
              <a:solidFill>
                <a:srgbClr val="1A1812"/>
              </a:solidFill>
            </a:endParaRPr>
          </a:p>
          <a:p>
            <a:pPr lvl="0">
              <a:spcAft>
                <a:spcPts val="600"/>
              </a:spcAft>
              <a:buClr>
                <a:srgbClr val="AA005F"/>
              </a:buClr>
            </a:pPr>
            <a:r>
              <a:rPr lang="en-US" sz="2200" b="1" dirty="0">
                <a:solidFill>
                  <a:srgbClr val="1D5B2D"/>
                </a:solidFill>
                <a:ea typeface="ＭＳ Ｐゴシック" pitchFamily="-111" charset="-128"/>
                <a:cs typeface="ＭＳ Ｐゴシック" pitchFamily="-111" charset="-128"/>
              </a:rPr>
              <a:t>Financial stability</a:t>
            </a:r>
          </a:p>
          <a:p>
            <a:pPr marL="160020" lvl="0" indent="-342900">
              <a:spcAft>
                <a:spcPts val="600"/>
              </a:spcAft>
              <a:buClr>
                <a:srgbClr val="AA005F"/>
              </a:buClr>
              <a:buFont typeface="Wingdings" pitchFamily="2" charset="2"/>
              <a:buChar char="§"/>
            </a:pPr>
            <a:r>
              <a:rPr lang="en-US" sz="2200" dirty="0" smtClean="0">
                <a:solidFill>
                  <a:srgbClr val="1A1812"/>
                </a:solidFill>
              </a:rPr>
              <a:t>Fortune </a:t>
            </a:r>
            <a:r>
              <a:rPr lang="en-US" sz="2200" dirty="0">
                <a:solidFill>
                  <a:srgbClr val="1A1812"/>
                </a:solidFill>
              </a:rPr>
              <a:t>100 company</a:t>
            </a:r>
          </a:p>
          <a:p>
            <a:pPr lvl="0">
              <a:spcBef>
                <a:spcPts val="2000"/>
              </a:spcBef>
              <a:spcAft>
                <a:spcPts val="600"/>
              </a:spcAft>
            </a:pPr>
            <a:r>
              <a:rPr lang="en-US" sz="2200" b="1" dirty="0">
                <a:solidFill>
                  <a:srgbClr val="1D5B2D"/>
                </a:solidFill>
                <a:ea typeface="ＭＳ Ｐゴシック" pitchFamily="-111" charset="-128"/>
                <a:cs typeface="ＭＳ Ｐゴシック" pitchFamily="-111" charset="-128"/>
              </a:rPr>
              <a:t>National coverage</a:t>
            </a:r>
          </a:p>
          <a:p>
            <a:pPr marL="342900" lvl="0" indent="-342900">
              <a:spcAft>
                <a:spcPts val="600"/>
              </a:spcAft>
              <a:buClr>
                <a:srgbClr val="AA005F"/>
              </a:buClr>
              <a:buFont typeface="Wingdings" pitchFamily="2" charset="2"/>
              <a:buChar char="§"/>
            </a:pPr>
            <a:r>
              <a:rPr lang="en-US" sz="2200" dirty="0" smtClean="0">
                <a:solidFill>
                  <a:srgbClr val="1A1812"/>
                </a:solidFill>
              </a:rPr>
              <a:t>We offer Medicare </a:t>
            </a:r>
            <a:r>
              <a:rPr lang="en-US" sz="2200" dirty="0">
                <a:solidFill>
                  <a:srgbClr val="1A1812"/>
                </a:solidFill>
              </a:rPr>
              <a:t>plans </a:t>
            </a:r>
            <a:r>
              <a:rPr lang="en-US" sz="2200" dirty="0" smtClean="0">
                <a:solidFill>
                  <a:srgbClr val="1A1812"/>
                </a:solidFill>
              </a:rPr>
              <a:t>in </a:t>
            </a:r>
            <a:r>
              <a:rPr lang="en-US" sz="2200" dirty="0">
                <a:solidFill>
                  <a:srgbClr val="1A1812"/>
                </a:solidFill>
              </a:rPr>
              <a:t>50 states,  </a:t>
            </a:r>
            <a:r>
              <a:rPr lang="en-US" sz="2200" dirty="0" smtClean="0">
                <a:solidFill>
                  <a:srgbClr val="1A1812"/>
                </a:solidFill>
              </a:rPr>
              <a:t>including</a:t>
            </a:r>
            <a:br>
              <a:rPr lang="en-US" sz="2200" dirty="0" smtClean="0">
                <a:solidFill>
                  <a:srgbClr val="1A1812"/>
                </a:solidFill>
              </a:rPr>
            </a:br>
            <a:r>
              <a:rPr lang="en-US" sz="2200" dirty="0" smtClean="0">
                <a:solidFill>
                  <a:srgbClr val="1A1812"/>
                </a:solidFill>
              </a:rPr>
              <a:t>Puerto </a:t>
            </a:r>
            <a:r>
              <a:rPr lang="en-US" sz="2200" dirty="0">
                <a:solidFill>
                  <a:srgbClr val="1A1812"/>
                </a:solidFill>
              </a:rPr>
              <a:t>Rico and the District </a:t>
            </a:r>
            <a:r>
              <a:rPr lang="en-US" sz="2200" dirty="0" smtClean="0">
                <a:solidFill>
                  <a:srgbClr val="1A1812"/>
                </a:solidFill>
              </a:rPr>
              <a:t>of </a:t>
            </a:r>
            <a:r>
              <a:rPr lang="en-US" sz="2200" dirty="0">
                <a:solidFill>
                  <a:srgbClr val="1A1812"/>
                </a:solidFill>
              </a:rPr>
              <a:t>Columbia</a:t>
            </a:r>
          </a:p>
          <a:p>
            <a:pPr lvl="0">
              <a:spcAft>
                <a:spcPts val="600"/>
              </a:spcAft>
              <a:buClr>
                <a:srgbClr val="AA005F"/>
              </a:buClr>
            </a:pPr>
            <a:endParaRPr lang="en-US" sz="2200" dirty="0">
              <a:solidFill>
                <a:srgbClr val="1A1812"/>
              </a:solidFill>
            </a:endParaRPr>
          </a:p>
        </p:txBody>
      </p:sp>
    </p:spTree>
    <p:extLst>
      <p:ext uri="{BB962C8B-B14F-4D97-AF65-F5344CB8AC3E}">
        <p14:creationId xmlns:p14="http://schemas.microsoft.com/office/powerpoint/2010/main" val="1934556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649288" y="57150"/>
            <a:ext cx="7645400" cy="1143000"/>
          </a:xfrm>
        </p:spPr>
        <p:txBody>
          <a:bodyPr/>
          <a:lstStyle/>
          <a:p>
            <a:r>
              <a:rPr lang="en-US" dirty="0" smtClean="0">
                <a:ea typeface="ＭＳ Ｐゴシック" pitchFamily="-112" charset="-128"/>
              </a:rPr>
              <a:t/>
            </a:r>
            <a:br>
              <a:rPr lang="en-US" dirty="0" smtClean="0">
                <a:ea typeface="ＭＳ Ｐゴシック" pitchFamily="-112" charset="-128"/>
              </a:rPr>
            </a:br>
            <a:r>
              <a:rPr lang="en-US" b="1" dirty="0" smtClean="0">
                <a:ea typeface="ＭＳ Ｐゴシック" pitchFamily="-112" charset="-128"/>
              </a:rPr>
              <a:t>Overview of Humana’s Medicare Advantage Plan</a:t>
            </a:r>
          </a:p>
        </p:txBody>
      </p:sp>
      <p:sp>
        <p:nvSpPr>
          <p:cNvPr id="6147" name="Content Placeholder 2"/>
          <p:cNvSpPr>
            <a:spLocks noGrp="1"/>
          </p:cNvSpPr>
          <p:nvPr>
            <p:ph idx="4294967295"/>
          </p:nvPr>
        </p:nvSpPr>
        <p:spPr>
          <a:xfrm>
            <a:off x="446881" y="1333500"/>
            <a:ext cx="8124032" cy="1925782"/>
          </a:xfrm>
          <a:prstGeom prst="rect">
            <a:avLst/>
          </a:prstGeom>
        </p:spPr>
        <p:txBody>
          <a:bodyPr>
            <a:normAutofit fontScale="25000" lnSpcReduction="20000"/>
          </a:bodyPr>
          <a:lstStyle/>
          <a:p>
            <a:pPr marL="290513" indent="-290513" eaLnBrk="1" hangingPunct="1">
              <a:spcAft>
                <a:spcPts val="1200"/>
              </a:spcAft>
            </a:pPr>
            <a:endParaRPr lang="en-US" sz="2400" dirty="0" smtClean="0">
              <a:latin typeface="Arial Unicode MS" pitchFamily="34" charset="-128"/>
              <a:ea typeface="ＭＳ Ｐゴシック" pitchFamily="-112" charset="-128"/>
            </a:endParaRPr>
          </a:p>
          <a:p>
            <a:pPr marL="0" indent="0">
              <a:spcAft>
                <a:spcPts val="1200"/>
              </a:spcAft>
              <a:buClr>
                <a:srgbClr val="AA0B5F"/>
              </a:buClr>
              <a:buNone/>
            </a:pPr>
            <a:r>
              <a:rPr lang="en-US" sz="7200" dirty="0" smtClean="0">
                <a:ea typeface="ＭＳ Ｐゴシック" pitchFamily="-112" charset="-128"/>
              </a:rPr>
              <a:t>Medicare Advantage </a:t>
            </a:r>
            <a:r>
              <a:rPr lang="en-US" sz="7200" dirty="0">
                <a:ea typeface="ＭＳ Ｐゴシック" pitchFamily="-112" charset="-128"/>
              </a:rPr>
              <a:t>health plans are private insurance companies’ health plans </a:t>
            </a:r>
            <a:r>
              <a:rPr lang="en-US" sz="7200" dirty="0" smtClean="0">
                <a:ea typeface="ＭＳ Ｐゴシック" pitchFamily="-112" charset="-128"/>
              </a:rPr>
              <a:t>approved </a:t>
            </a:r>
            <a:r>
              <a:rPr lang="en-US" sz="7200" dirty="0">
                <a:ea typeface="ＭＳ Ｐゴシック" pitchFamily="-112" charset="-128"/>
              </a:rPr>
              <a:t>by </a:t>
            </a:r>
            <a:r>
              <a:rPr lang="en-US" sz="7200" dirty="0" smtClean="0">
                <a:ea typeface="ＭＳ Ｐゴシック" pitchFamily="-112" charset="-128"/>
              </a:rPr>
              <a:t>Medicare. Medicare Advantage plans include:</a:t>
            </a:r>
          </a:p>
          <a:p>
            <a:pPr>
              <a:spcAft>
                <a:spcPts val="1200"/>
              </a:spcAft>
              <a:buClr>
                <a:srgbClr val="AA0B5F"/>
              </a:buClr>
              <a:buFont typeface="Wingdings" pitchFamily="2" charset="2"/>
              <a:buChar char="§"/>
            </a:pPr>
            <a:r>
              <a:rPr lang="en-US" sz="7200" dirty="0" smtClean="0">
                <a:ea typeface="ＭＳ Ｐゴシック" pitchFamily="-112" charset="-128"/>
              </a:rPr>
              <a:t>All the benefits of Original Medicare plus extra coverage</a:t>
            </a:r>
          </a:p>
          <a:p>
            <a:pPr>
              <a:spcAft>
                <a:spcPts val="1200"/>
              </a:spcAft>
              <a:buClr>
                <a:srgbClr val="AA0B5F"/>
              </a:buClr>
              <a:buFont typeface="Wingdings" pitchFamily="2" charset="2"/>
              <a:buChar char="§"/>
            </a:pPr>
            <a:r>
              <a:rPr lang="en-US" sz="7200" dirty="0" smtClean="0">
                <a:ea typeface="ＭＳ Ｐゴシック" pitchFamily="-112" charset="-128"/>
              </a:rPr>
              <a:t>Maximum </a:t>
            </a:r>
            <a:r>
              <a:rPr lang="en-US" sz="7200" dirty="0">
                <a:ea typeface="ＭＳ Ｐゴシック" pitchFamily="-112" charset="-128"/>
              </a:rPr>
              <a:t>out-of-pocket protections </a:t>
            </a:r>
          </a:p>
          <a:p>
            <a:pPr>
              <a:spcAft>
                <a:spcPts val="1200"/>
              </a:spcAft>
              <a:buClr>
                <a:srgbClr val="AA0B5F"/>
              </a:buClr>
              <a:buFont typeface="Wingdings" pitchFamily="2" charset="2"/>
              <a:buChar char="§"/>
            </a:pPr>
            <a:r>
              <a:rPr lang="en-US" sz="7200" dirty="0">
                <a:ea typeface="ＭＳ Ｐゴシック" pitchFamily="-112" charset="-128"/>
              </a:rPr>
              <a:t>Worldwide emergency coverage </a:t>
            </a:r>
          </a:p>
          <a:p>
            <a:pPr marL="290513" indent="-290513" eaLnBrk="1" hangingPunct="1">
              <a:spcAft>
                <a:spcPts val="3000"/>
              </a:spcAft>
            </a:pPr>
            <a:endParaRPr lang="en-US" sz="2400" dirty="0" smtClean="0">
              <a:latin typeface="Arial Unicode MS" pitchFamily="34" charset="-128"/>
              <a:ea typeface="ＭＳ Ｐゴシック" pitchFamily="-112" charset="-128"/>
            </a:endParaRPr>
          </a:p>
          <a:p>
            <a:pPr marL="290513" indent="-290513" eaLnBrk="1" hangingPunct="1">
              <a:spcAft>
                <a:spcPts val="3000"/>
              </a:spcAft>
            </a:pPr>
            <a:endParaRPr lang="en-US" sz="2400" dirty="0" smtClean="0">
              <a:latin typeface="Arial Unicode MS" pitchFamily="34" charset="-128"/>
              <a:ea typeface="ＭＳ Ｐゴシック" pitchFamily="-112" charset="-128"/>
            </a:endParaRPr>
          </a:p>
        </p:txBody>
      </p:sp>
      <p:sp>
        <p:nvSpPr>
          <p:cNvPr id="6148" name="Text Box 8"/>
          <p:cNvSpPr txBox="1">
            <a:spLocks noChangeArrowheads="1"/>
          </p:cNvSpPr>
          <p:nvPr/>
        </p:nvSpPr>
        <p:spPr bwMode="auto">
          <a:xfrm>
            <a:off x="4559300" y="4435941"/>
            <a:ext cx="38988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Unicode MS" pitchFamily="34" charset="-128"/>
                <a:ea typeface="ＭＳ Ｐゴシック" pitchFamily="-112" charset="-128"/>
              </a:defRPr>
            </a:lvl1pPr>
            <a:lvl2pPr marL="742950" indent="-285750">
              <a:defRPr sz="2400">
                <a:solidFill>
                  <a:schemeClr val="tx1"/>
                </a:solidFill>
                <a:latin typeface="Arial Unicode MS" pitchFamily="34" charset="-128"/>
                <a:ea typeface="ＭＳ Ｐゴシック" pitchFamily="-112" charset="-128"/>
              </a:defRPr>
            </a:lvl2pPr>
            <a:lvl3pPr marL="1143000" indent="-228600">
              <a:defRPr sz="2400">
                <a:solidFill>
                  <a:schemeClr val="tx1"/>
                </a:solidFill>
                <a:latin typeface="Arial Unicode MS" pitchFamily="34" charset="-128"/>
                <a:ea typeface="ＭＳ Ｐゴシック" pitchFamily="-112" charset="-128"/>
              </a:defRPr>
            </a:lvl3pPr>
            <a:lvl4pPr marL="1600200" indent="-228600">
              <a:defRPr sz="2400">
                <a:solidFill>
                  <a:schemeClr val="tx1"/>
                </a:solidFill>
                <a:latin typeface="Arial Unicode MS" pitchFamily="34" charset="-128"/>
                <a:ea typeface="ＭＳ Ｐゴシック" pitchFamily="-112" charset="-128"/>
              </a:defRPr>
            </a:lvl4pPr>
            <a:lvl5pPr marL="2057400" indent="-228600">
              <a:defRPr sz="2400">
                <a:solidFill>
                  <a:schemeClr val="tx1"/>
                </a:solidFill>
                <a:latin typeface="Arial Unicode MS" pitchFamily="34" charset="-128"/>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9pPr>
          </a:lstStyle>
          <a:p>
            <a:pPr lvl="0" algn="ctr"/>
            <a:r>
              <a:rPr lang="en-US" sz="2000" dirty="0">
                <a:solidFill>
                  <a:srgbClr val="000000"/>
                </a:solidFill>
                <a:latin typeface="Calibri"/>
                <a:ea typeface="+mn-ea"/>
              </a:rPr>
              <a:t>Medicare Advantage plan Part C </a:t>
            </a:r>
            <a:r>
              <a:rPr lang="en-US" sz="2000" dirty="0" smtClean="0">
                <a:latin typeface="Calibri"/>
                <a:ea typeface="+mn-ea"/>
              </a:rPr>
              <a:t>and </a:t>
            </a:r>
            <a:r>
              <a:rPr lang="en-US" sz="2000" dirty="0">
                <a:latin typeface="Calibri"/>
                <a:ea typeface="+mn-ea"/>
              </a:rPr>
              <a:t>Prescription Drug (Part D) </a:t>
            </a:r>
            <a:r>
              <a:rPr lang="en-US" sz="2000" dirty="0" smtClean="0">
                <a:latin typeface="Calibri"/>
                <a:ea typeface="+mn-ea"/>
              </a:rPr>
              <a:t>Plan</a:t>
            </a:r>
            <a:endParaRPr lang="en-US" sz="2000" dirty="0">
              <a:latin typeface="Calibri"/>
              <a:ea typeface="+mn-ea"/>
            </a:endParaRPr>
          </a:p>
        </p:txBody>
      </p:sp>
      <p:grpSp>
        <p:nvGrpSpPr>
          <p:cNvPr id="6149" name="Group 11"/>
          <p:cNvGrpSpPr>
            <a:grpSpLocks/>
          </p:cNvGrpSpPr>
          <p:nvPr/>
        </p:nvGrpSpPr>
        <p:grpSpPr bwMode="auto">
          <a:xfrm>
            <a:off x="838200" y="4021393"/>
            <a:ext cx="3563937" cy="1398253"/>
            <a:chOff x="917" y="2094"/>
            <a:chExt cx="2245" cy="891"/>
          </a:xfrm>
        </p:grpSpPr>
        <p:sp>
          <p:nvSpPr>
            <p:cNvPr id="6151" name="AutoShape 2"/>
            <p:cNvSpPr>
              <a:spLocks noChangeArrowheads="1"/>
            </p:cNvSpPr>
            <p:nvPr/>
          </p:nvSpPr>
          <p:spPr bwMode="auto">
            <a:xfrm>
              <a:off x="2202" y="2104"/>
              <a:ext cx="960" cy="849"/>
            </a:xfrm>
            <a:prstGeom prst="rightArrow">
              <a:avLst>
                <a:gd name="adj1" fmla="val 50000"/>
                <a:gd name="adj2" fmla="val 28269"/>
              </a:avLst>
            </a:prstGeom>
            <a:gradFill rotWithShape="1">
              <a:gsLst>
                <a:gs pos="0">
                  <a:schemeClr val="bg1"/>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6152" name="Text Box 5"/>
            <p:cNvSpPr txBox="1">
              <a:spLocks noChangeArrowheads="1"/>
            </p:cNvSpPr>
            <p:nvPr/>
          </p:nvSpPr>
          <p:spPr bwMode="auto">
            <a:xfrm>
              <a:off x="917" y="2329"/>
              <a:ext cx="1569" cy="412"/>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flatTx/>
            </a:bodyPr>
            <a:lstStyle>
              <a:lvl1pPr>
                <a:defRPr sz="2400">
                  <a:solidFill>
                    <a:schemeClr val="tx1"/>
                  </a:solidFill>
                  <a:latin typeface="Arial Unicode MS" pitchFamily="34" charset="-128"/>
                  <a:ea typeface="ＭＳ Ｐゴシック" pitchFamily="-112" charset="-128"/>
                </a:defRPr>
              </a:lvl1pPr>
              <a:lvl2pPr marL="742950" indent="-285750">
                <a:defRPr sz="2400">
                  <a:solidFill>
                    <a:schemeClr val="tx1"/>
                  </a:solidFill>
                  <a:latin typeface="Arial Unicode MS" pitchFamily="34" charset="-128"/>
                  <a:ea typeface="ＭＳ Ｐゴシック" pitchFamily="-112" charset="-128"/>
                </a:defRPr>
              </a:lvl2pPr>
              <a:lvl3pPr marL="1143000" indent="-228600">
                <a:defRPr sz="2400">
                  <a:solidFill>
                    <a:schemeClr val="tx1"/>
                  </a:solidFill>
                  <a:latin typeface="Arial Unicode MS" pitchFamily="34" charset="-128"/>
                  <a:ea typeface="ＭＳ Ｐゴシック" pitchFamily="-112" charset="-128"/>
                </a:defRPr>
              </a:lvl3pPr>
              <a:lvl4pPr marL="1600200" indent="-228600">
                <a:defRPr sz="2400">
                  <a:solidFill>
                    <a:schemeClr val="tx1"/>
                  </a:solidFill>
                  <a:latin typeface="Arial Unicode MS" pitchFamily="34" charset="-128"/>
                  <a:ea typeface="ＭＳ Ｐゴシック" pitchFamily="-112" charset="-128"/>
                </a:defRPr>
              </a:lvl4pPr>
              <a:lvl5pPr marL="2057400" indent="-228600">
                <a:defRPr sz="2400">
                  <a:solidFill>
                    <a:schemeClr val="tx1"/>
                  </a:solidFill>
                  <a:latin typeface="Arial Unicode MS" pitchFamily="34" charset="-128"/>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9pPr>
            </a:lstStyle>
            <a:p>
              <a:pPr algn="ctr">
                <a:spcBef>
                  <a:spcPct val="50000"/>
                </a:spcBef>
              </a:pPr>
              <a:r>
                <a:rPr lang="en-US" sz="1800" dirty="0">
                  <a:solidFill>
                    <a:schemeClr val="bg1"/>
                  </a:solidFill>
                  <a:latin typeface="+mj-lt"/>
                </a:rPr>
                <a:t>Secondary/ Supplement Plan</a:t>
              </a:r>
            </a:p>
          </p:txBody>
        </p:sp>
        <p:sp>
          <p:nvSpPr>
            <p:cNvPr id="6153" name="Text Box 6"/>
            <p:cNvSpPr txBox="1">
              <a:spLocks noChangeArrowheads="1"/>
            </p:cNvSpPr>
            <p:nvPr/>
          </p:nvSpPr>
          <p:spPr bwMode="auto">
            <a:xfrm>
              <a:off x="917" y="2094"/>
              <a:ext cx="1569" cy="235"/>
            </a:xfrm>
            <a:prstGeom prst="rect">
              <a:avLst/>
            </a:prstGeom>
            <a:solidFill>
              <a:srgbClr val="AA0B5F"/>
            </a:solidFill>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wrap="square">
              <a:spAutoFit/>
              <a:flatTx/>
            </a:bodyPr>
            <a:lstStyle>
              <a:lvl1pPr>
                <a:defRPr sz="2400">
                  <a:solidFill>
                    <a:schemeClr val="tx1"/>
                  </a:solidFill>
                  <a:latin typeface="Arial Unicode MS" pitchFamily="34" charset="-128"/>
                  <a:ea typeface="ＭＳ Ｐゴシック" pitchFamily="-112" charset="-128"/>
                </a:defRPr>
              </a:lvl1pPr>
              <a:lvl2pPr marL="742950" indent="-285750">
                <a:defRPr sz="2400">
                  <a:solidFill>
                    <a:schemeClr val="tx1"/>
                  </a:solidFill>
                  <a:latin typeface="Arial Unicode MS" pitchFamily="34" charset="-128"/>
                  <a:ea typeface="ＭＳ Ｐゴシック" pitchFamily="-112" charset="-128"/>
                </a:defRPr>
              </a:lvl2pPr>
              <a:lvl3pPr marL="1143000" indent="-228600">
                <a:defRPr sz="2400">
                  <a:solidFill>
                    <a:schemeClr val="tx1"/>
                  </a:solidFill>
                  <a:latin typeface="Arial Unicode MS" pitchFamily="34" charset="-128"/>
                  <a:ea typeface="ＭＳ Ｐゴシック" pitchFamily="-112" charset="-128"/>
                </a:defRPr>
              </a:lvl3pPr>
              <a:lvl4pPr marL="1600200" indent="-228600">
                <a:defRPr sz="2400">
                  <a:solidFill>
                    <a:schemeClr val="tx1"/>
                  </a:solidFill>
                  <a:latin typeface="Arial Unicode MS" pitchFamily="34" charset="-128"/>
                  <a:ea typeface="ＭＳ Ｐゴシック" pitchFamily="-112" charset="-128"/>
                </a:defRPr>
              </a:lvl4pPr>
              <a:lvl5pPr marL="2057400" indent="-228600">
                <a:defRPr sz="2400">
                  <a:solidFill>
                    <a:schemeClr val="tx1"/>
                  </a:solidFill>
                  <a:latin typeface="Arial Unicode MS" pitchFamily="34" charset="-128"/>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9pPr>
            </a:lstStyle>
            <a:p>
              <a:pPr algn="ctr">
                <a:spcBef>
                  <a:spcPct val="50000"/>
                </a:spcBef>
              </a:pPr>
              <a:r>
                <a:rPr lang="en-US" sz="1800" dirty="0">
                  <a:solidFill>
                    <a:schemeClr val="bg1"/>
                  </a:solidFill>
                  <a:latin typeface="+mn-lt"/>
                </a:rPr>
                <a:t>Original Medicare</a:t>
              </a:r>
            </a:p>
          </p:txBody>
        </p:sp>
        <p:sp>
          <p:nvSpPr>
            <p:cNvPr id="6154" name="Text Box 7"/>
            <p:cNvSpPr txBox="1">
              <a:spLocks noChangeArrowheads="1"/>
            </p:cNvSpPr>
            <p:nvPr/>
          </p:nvSpPr>
          <p:spPr bwMode="auto">
            <a:xfrm>
              <a:off x="917" y="2750"/>
              <a:ext cx="1569" cy="235"/>
            </a:xfrm>
            <a:prstGeom prst="rect">
              <a:avLst/>
            </a:prstGeom>
            <a:solidFill>
              <a:srgbClr val="000000"/>
            </a:solidFill>
            <a:ln>
              <a:headEnd/>
              <a:tailEnd/>
            </a:ln>
          </p:spPr>
          <p:style>
            <a:lnRef idx="0">
              <a:schemeClr val="accent5"/>
            </a:lnRef>
            <a:fillRef idx="3">
              <a:schemeClr val="accent5"/>
            </a:fillRef>
            <a:effectRef idx="3">
              <a:schemeClr val="accent5"/>
            </a:effectRef>
            <a:fontRef idx="minor">
              <a:schemeClr val="lt1"/>
            </a:fontRef>
          </p:style>
          <p:txBody>
            <a:bodyPr wrap="square">
              <a:spAutoFit/>
              <a:flatTx/>
            </a:bodyPr>
            <a:lstStyle>
              <a:lvl1pPr>
                <a:defRPr sz="2400">
                  <a:solidFill>
                    <a:schemeClr val="tx1"/>
                  </a:solidFill>
                  <a:latin typeface="Arial Unicode MS" pitchFamily="34" charset="-128"/>
                  <a:ea typeface="ＭＳ Ｐゴシック" pitchFamily="-112" charset="-128"/>
                </a:defRPr>
              </a:lvl1pPr>
              <a:lvl2pPr marL="742950" indent="-285750">
                <a:defRPr sz="2400">
                  <a:solidFill>
                    <a:schemeClr val="tx1"/>
                  </a:solidFill>
                  <a:latin typeface="Arial Unicode MS" pitchFamily="34" charset="-128"/>
                  <a:ea typeface="ＭＳ Ｐゴシック" pitchFamily="-112" charset="-128"/>
                </a:defRPr>
              </a:lvl2pPr>
              <a:lvl3pPr marL="1143000" indent="-228600">
                <a:defRPr sz="2400">
                  <a:solidFill>
                    <a:schemeClr val="tx1"/>
                  </a:solidFill>
                  <a:latin typeface="Arial Unicode MS" pitchFamily="34" charset="-128"/>
                  <a:ea typeface="ＭＳ Ｐゴシック" pitchFamily="-112" charset="-128"/>
                </a:defRPr>
              </a:lvl3pPr>
              <a:lvl4pPr marL="1600200" indent="-228600">
                <a:defRPr sz="2400">
                  <a:solidFill>
                    <a:schemeClr val="tx1"/>
                  </a:solidFill>
                  <a:latin typeface="Arial Unicode MS" pitchFamily="34" charset="-128"/>
                  <a:ea typeface="ＭＳ Ｐゴシック" pitchFamily="-112" charset="-128"/>
                </a:defRPr>
              </a:lvl4pPr>
              <a:lvl5pPr marL="2057400" indent="-228600">
                <a:defRPr sz="2400">
                  <a:solidFill>
                    <a:schemeClr val="tx1"/>
                  </a:solidFill>
                  <a:latin typeface="Arial Unicode MS" pitchFamily="34" charset="-128"/>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9pPr>
            </a:lstStyle>
            <a:p>
              <a:pPr algn="ctr">
                <a:spcBef>
                  <a:spcPct val="50000"/>
                </a:spcBef>
              </a:pPr>
              <a:r>
                <a:rPr lang="en-US" sz="1800" dirty="0">
                  <a:solidFill>
                    <a:schemeClr val="bg1"/>
                  </a:solidFill>
                  <a:latin typeface="+mn-lt"/>
                </a:rPr>
                <a:t>Medicare Part D</a:t>
              </a:r>
            </a:p>
          </p:txBody>
        </p:sp>
        <p:sp>
          <p:nvSpPr>
            <p:cNvPr id="6155" name="Text Box 9"/>
            <p:cNvSpPr txBox="1">
              <a:spLocks noChangeArrowheads="1"/>
            </p:cNvSpPr>
            <p:nvPr/>
          </p:nvSpPr>
          <p:spPr bwMode="auto">
            <a:xfrm>
              <a:off x="2680" y="2385"/>
              <a:ext cx="403"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Unicode MS" pitchFamily="34" charset="-128"/>
                  <a:ea typeface="ＭＳ Ｐゴシック" pitchFamily="-112" charset="-128"/>
                </a:defRPr>
              </a:lvl1pPr>
              <a:lvl2pPr marL="742950" indent="-285750">
                <a:defRPr sz="2400">
                  <a:solidFill>
                    <a:schemeClr val="tx1"/>
                  </a:solidFill>
                  <a:latin typeface="Arial Unicode MS" pitchFamily="34" charset="-128"/>
                  <a:ea typeface="ＭＳ Ｐゴシック" pitchFamily="-112" charset="-128"/>
                </a:defRPr>
              </a:lvl2pPr>
              <a:lvl3pPr marL="1143000" indent="-228600">
                <a:defRPr sz="2400">
                  <a:solidFill>
                    <a:schemeClr val="tx1"/>
                  </a:solidFill>
                  <a:latin typeface="Arial Unicode MS" pitchFamily="34" charset="-128"/>
                  <a:ea typeface="ＭＳ Ｐゴシック" pitchFamily="-112" charset="-128"/>
                </a:defRPr>
              </a:lvl3pPr>
              <a:lvl4pPr marL="1600200" indent="-228600">
                <a:defRPr sz="2400">
                  <a:solidFill>
                    <a:schemeClr val="tx1"/>
                  </a:solidFill>
                  <a:latin typeface="Arial Unicode MS" pitchFamily="34" charset="-128"/>
                  <a:ea typeface="ＭＳ Ｐゴシック" pitchFamily="-112" charset="-128"/>
                </a:defRPr>
              </a:lvl4pPr>
              <a:lvl5pPr marL="2057400" indent="-228600">
                <a:defRPr sz="2400">
                  <a:solidFill>
                    <a:schemeClr val="tx1"/>
                  </a:solidFill>
                  <a:latin typeface="Arial Unicode MS" pitchFamily="34" charset="-128"/>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9pPr>
            </a:lstStyle>
            <a:p>
              <a:pPr>
                <a:spcBef>
                  <a:spcPct val="50000"/>
                </a:spcBef>
              </a:pPr>
              <a:r>
                <a:rPr lang="en-US" sz="1800" dirty="0">
                  <a:latin typeface="+mn-lt"/>
                </a:rPr>
                <a:t>Or</a:t>
              </a:r>
            </a:p>
          </p:txBody>
        </p:sp>
      </p:grpSp>
      <p:sp>
        <p:nvSpPr>
          <p:cNvPr id="6150" name="Text Box 10"/>
          <p:cNvSpPr txBox="1">
            <a:spLocks noChangeArrowheads="1"/>
          </p:cNvSpPr>
          <p:nvPr/>
        </p:nvSpPr>
        <p:spPr bwMode="auto">
          <a:xfrm>
            <a:off x="725488" y="5616576"/>
            <a:ext cx="78438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Unicode MS" pitchFamily="34" charset="-128"/>
                <a:ea typeface="ＭＳ Ｐゴシック" pitchFamily="-112" charset="-128"/>
              </a:defRPr>
            </a:lvl1pPr>
            <a:lvl2pPr marL="742950" indent="-285750">
              <a:defRPr sz="2400">
                <a:solidFill>
                  <a:schemeClr val="tx1"/>
                </a:solidFill>
                <a:latin typeface="Arial Unicode MS" pitchFamily="34" charset="-128"/>
                <a:ea typeface="ＭＳ Ｐゴシック" pitchFamily="-112" charset="-128"/>
              </a:defRPr>
            </a:lvl2pPr>
            <a:lvl3pPr marL="1143000" indent="-228600">
              <a:defRPr sz="2400">
                <a:solidFill>
                  <a:schemeClr val="tx1"/>
                </a:solidFill>
                <a:latin typeface="Arial Unicode MS" pitchFamily="34" charset="-128"/>
                <a:ea typeface="ＭＳ Ｐゴシック" pitchFamily="-112" charset="-128"/>
              </a:defRPr>
            </a:lvl3pPr>
            <a:lvl4pPr marL="1600200" indent="-228600">
              <a:defRPr sz="2400">
                <a:solidFill>
                  <a:schemeClr val="tx1"/>
                </a:solidFill>
                <a:latin typeface="Arial Unicode MS" pitchFamily="34" charset="-128"/>
                <a:ea typeface="ＭＳ Ｐゴシック" pitchFamily="-112" charset="-128"/>
              </a:defRPr>
            </a:lvl4pPr>
            <a:lvl5pPr marL="2057400" indent="-228600">
              <a:defRPr sz="2400">
                <a:solidFill>
                  <a:schemeClr val="tx1"/>
                </a:solidFill>
                <a:latin typeface="Arial Unicode MS" pitchFamily="34" charset="-128"/>
                <a:ea typeface="ＭＳ Ｐゴシック" pitchFamily="-112" charset="-128"/>
              </a:defRPr>
            </a:lvl5pPr>
            <a:lvl6pPr marL="25146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6pPr>
            <a:lvl7pPr marL="29718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7pPr>
            <a:lvl8pPr marL="34290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8pPr>
            <a:lvl9pPr marL="3886200" indent="-228600" eaLnBrk="0" fontAlgn="base" hangingPunct="0">
              <a:spcBef>
                <a:spcPct val="0"/>
              </a:spcBef>
              <a:spcAft>
                <a:spcPct val="0"/>
              </a:spcAft>
              <a:defRPr sz="2400">
                <a:solidFill>
                  <a:schemeClr val="tx1"/>
                </a:solidFill>
                <a:latin typeface="Arial Unicode MS" pitchFamily="34" charset="-128"/>
                <a:ea typeface="ＭＳ Ｐゴシック" pitchFamily="-112" charset="-128"/>
              </a:defRPr>
            </a:lvl9pPr>
          </a:lstStyle>
          <a:p>
            <a:pPr eaLnBrk="1" hangingPunct="1">
              <a:spcBef>
                <a:spcPct val="20000"/>
              </a:spcBef>
              <a:spcAft>
                <a:spcPts val="3000"/>
              </a:spcAft>
              <a:buClr>
                <a:srgbClr val="01B1AF"/>
              </a:buClr>
              <a:buFont typeface="Wingdings" pitchFamily="2" charset="2"/>
              <a:buNone/>
            </a:pPr>
            <a:r>
              <a:rPr lang="en-US" sz="1400" dirty="0">
                <a:solidFill>
                  <a:srgbClr val="AA0B5F"/>
                </a:solidFill>
                <a:latin typeface="+mj-lt"/>
              </a:rPr>
              <a:t>Medicare Part C is available only to those enrolled </a:t>
            </a:r>
            <a:r>
              <a:rPr lang="en-US" sz="1400" dirty="0" smtClean="0">
                <a:solidFill>
                  <a:srgbClr val="AA0B5F"/>
                </a:solidFill>
                <a:latin typeface="+mj-lt"/>
              </a:rPr>
              <a:t>in </a:t>
            </a:r>
            <a:r>
              <a:rPr lang="en-US" sz="1400" dirty="0">
                <a:solidFill>
                  <a:srgbClr val="AA0B5F"/>
                </a:solidFill>
                <a:latin typeface="+mj-lt"/>
              </a:rPr>
              <a:t>Parts A and B of Medicare through age or </a:t>
            </a:r>
            <a:r>
              <a:rPr lang="en-US" sz="1400" dirty="0" smtClean="0">
                <a:solidFill>
                  <a:srgbClr val="AA0B5F"/>
                </a:solidFill>
                <a:latin typeface="+mj-lt"/>
              </a:rPr>
              <a:t>disability.</a:t>
            </a:r>
            <a:endParaRPr lang="en-US" sz="1400" dirty="0">
              <a:solidFill>
                <a:srgbClr val="AA0B5F"/>
              </a:solidFill>
              <a:latin typeface="+mj-lt"/>
            </a:endParaRPr>
          </a:p>
        </p:txBody>
      </p:sp>
    </p:spTree>
    <p:extLst>
      <p:ext uri="{BB962C8B-B14F-4D97-AF65-F5344CB8AC3E}">
        <p14:creationId xmlns:p14="http://schemas.microsoft.com/office/powerpoint/2010/main" val="13400181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1188" y="300568"/>
            <a:ext cx="7873999" cy="1003115"/>
          </a:xfrm>
        </p:spPr>
        <p:txBody>
          <a:bodyPr>
            <a:normAutofit/>
          </a:bodyPr>
          <a:lstStyle/>
          <a:p>
            <a:r>
              <a:rPr lang="en-US" b="1" dirty="0" smtClean="0">
                <a:solidFill>
                  <a:schemeClr val="bg1"/>
                </a:solidFill>
                <a:ea typeface="ＭＳ Ｐゴシック" pitchFamily="-112" charset="-128"/>
              </a:rPr>
              <a:t>Your Humana member identification ID card</a:t>
            </a:r>
          </a:p>
        </p:txBody>
      </p:sp>
      <p:sp>
        <p:nvSpPr>
          <p:cNvPr id="10243" name="Rectangle 10"/>
          <p:cNvSpPr>
            <a:spLocks noChangeArrowheads="1"/>
          </p:cNvSpPr>
          <p:nvPr/>
        </p:nvSpPr>
        <p:spPr bwMode="auto">
          <a:xfrm>
            <a:off x="2014538" y="6273800"/>
            <a:ext cx="869950" cy="333375"/>
          </a:xfrm>
          <a:prstGeom prst="rect">
            <a:avLst/>
          </a:prstGeom>
          <a:solidFill>
            <a:schemeClr val="bg1"/>
          </a:solidFill>
          <a:ln w="9525">
            <a:solidFill>
              <a:schemeClr val="bg1"/>
            </a:solidFill>
            <a:miter lim="800000"/>
            <a:headEnd/>
            <a:tailEnd/>
          </a:ln>
        </p:spPr>
        <p:txBody>
          <a:bodyPr wrap="none" anchor="ctr"/>
          <a:lstStyle/>
          <a:p>
            <a:pPr defTabSz="457200"/>
            <a:endParaRPr lang="en-US" dirty="0">
              <a:solidFill>
                <a:srgbClr val="1A1812"/>
              </a:solidFill>
              <a:latin typeface="Times New Roman" pitchFamily="18" charset="0"/>
            </a:endParaRPr>
          </a:p>
        </p:txBody>
      </p:sp>
      <p:sp>
        <p:nvSpPr>
          <p:cNvPr id="10246" name="Content Placeholder 2"/>
          <p:cNvSpPr>
            <a:spLocks/>
          </p:cNvSpPr>
          <p:nvPr/>
        </p:nvSpPr>
        <p:spPr bwMode="auto">
          <a:xfrm>
            <a:off x="476251" y="1046508"/>
            <a:ext cx="8220074" cy="325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457200">
              <a:spcBef>
                <a:spcPct val="20000"/>
              </a:spcBef>
              <a:buFont typeface="Wingdings" pitchFamily="2" charset="2"/>
              <a:buNone/>
            </a:pPr>
            <a:endParaRPr lang="en-US" sz="2000" b="1" dirty="0">
              <a:solidFill>
                <a:srgbClr val="1A1812"/>
              </a:solidFill>
              <a:latin typeface="Arial" charset="0"/>
            </a:endParaRPr>
          </a:p>
          <a:p>
            <a:pPr marL="342900" indent="-342900" defTabSz="457200">
              <a:spcBef>
                <a:spcPct val="20000"/>
              </a:spcBef>
              <a:buFont typeface="Wingdings" pitchFamily="2" charset="2"/>
              <a:buNone/>
            </a:pPr>
            <a:r>
              <a:rPr lang="en-US" sz="2400" dirty="0">
                <a:solidFill>
                  <a:srgbClr val="5C9A1B"/>
                </a:solidFill>
                <a:latin typeface="Arial" charset="0"/>
              </a:rPr>
              <a:t>When you go to the doctor or hospital</a:t>
            </a:r>
          </a:p>
          <a:p>
            <a:pPr marL="342900" indent="-342900" defTabSz="457200">
              <a:lnSpc>
                <a:spcPct val="90000"/>
              </a:lnSpc>
              <a:spcBef>
                <a:spcPct val="50000"/>
              </a:spcBef>
              <a:buClr>
                <a:srgbClr val="AA0B5F"/>
              </a:buClr>
              <a:buFont typeface="Wingdings" pitchFamily="2" charset="2"/>
              <a:buChar char="§"/>
            </a:pPr>
            <a:r>
              <a:rPr lang="en-US" sz="2000" dirty="0">
                <a:solidFill>
                  <a:srgbClr val="1A1812"/>
                </a:solidFill>
              </a:rPr>
              <a:t>Show your Humana member ID card and tell the provider that Humana Medicare Employer PPO is your Medicare health plan</a:t>
            </a:r>
          </a:p>
          <a:p>
            <a:pPr marL="342900" indent="-342900" defTabSz="457200">
              <a:lnSpc>
                <a:spcPct val="90000"/>
              </a:lnSpc>
              <a:spcBef>
                <a:spcPct val="50000"/>
              </a:spcBef>
              <a:buClr>
                <a:srgbClr val="AA0B5F"/>
              </a:buClr>
              <a:buFont typeface="Wingdings" pitchFamily="2" charset="2"/>
              <a:buChar char="§"/>
            </a:pPr>
            <a:r>
              <a:rPr lang="en-US" sz="2000" dirty="0">
                <a:solidFill>
                  <a:srgbClr val="1A1812"/>
                </a:solidFill>
              </a:rPr>
              <a:t>Do not show your red, white, and blue Medicare card</a:t>
            </a:r>
          </a:p>
          <a:p>
            <a:pPr marL="342900" indent="-342900" defTabSz="457200">
              <a:lnSpc>
                <a:spcPct val="90000"/>
              </a:lnSpc>
              <a:spcBef>
                <a:spcPct val="50000"/>
              </a:spcBef>
              <a:buClr>
                <a:srgbClr val="AA0B5F"/>
              </a:buClr>
              <a:buFont typeface="Wingdings" pitchFamily="2" charset="2"/>
              <a:buChar char="§"/>
            </a:pPr>
            <a:r>
              <a:rPr lang="en-US" sz="2000" dirty="0">
                <a:solidFill>
                  <a:srgbClr val="1A1812"/>
                </a:solidFill>
              </a:rPr>
              <a:t>You will pay plan deductibles or copayments at your appointment or the provider may bill you later</a:t>
            </a:r>
          </a:p>
          <a:p>
            <a:pPr marL="342900" indent="-342900" defTabSz="457200">
              <a:lnSpc>
                <a:spcPct val="90000"/>
              </a:lnSpc>
              <a:spcBef>
                <a:spcPct val="50000"/>
              </a:spcBef>
              <a:buClr>
                <a:srgbClr val="AA0B5F"/>
              </a:buClr>
              <a:buFont typeface="Wingdings" pitchFamily="2" charset="2"/>
              <a:buChar char="§"/>
            </a:pPr>
            <a:r>
              <a:rPr lang="en-US" sz="2000" dirty="0">
                <a:solidFill>
                  <a:srgbClr val="1A1812"/>
                </a:solidFill>
              </a:rPr>
              <a:t>The doctor or hospital will bill Humana for the rest</a:t>
            </a:r>
            <a:endParaRPr lang="en-US" sz="2000" dirty="0">
              <a:solidFill>
                <a:srgbClr val="1A1812"/>
              </a:solidFill>
              <a:latin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6413" y="4601444"/>
            <a:ext cx="2378075"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90863" y="4291441"/>
            <a:ext cx="5605462" cy="1663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2039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05342" y="476250"/>
            <a:ext cx="7593013" cy="409575"/>
          </a:xfrm>
        </p:spPr>
        <p:txBody>
          <a:bodyPr>
            <a:normAutofit fontScale="90000"/>
          </a:bodyPr>
          <a:lstStyle/>
          <a:p>
            <a:r>
              <a:rPr lang="en-US" b="1" dirty="0" smtClean="0">
                <a:ea typeface="ＭＳ Ｐゴシック" pitchFamily="-112" charset="-128"/>
              </a:rPr>
              <a:t/>
            </a:r>
            <a:br>
              <a:rPr lang="en-US" b="1" dirty="0" smtClean="0">
                <a:ea typeface="ＭＳ Ｐゴシック" pitchFamily="-112" charset="-128"/>
              </a:rPr>
            </a:br>
            <a:r>
              <a:rPr lang="en-US" b="1" dirty="0" smtClean="0">
                <a:ea typeface="ＭＳ Ｐゴシック" pitchFamily="-112" charset="-128"/>
              </a:rPr>
              <a:t>  </a:t>
            </a:r>
            <a:r>
              <a:rPr lang="en-US" sz="3100" b="1" dirty="0" smtClean="0">
                <a:ea typeface="ＭＳ Ｐゴシック" pitchFamily="-112" charset="-128"/>
              </a:rPr>
              <a:t>Your Humana Medicare Employer PPO Plan</a:t>
            </a:r>
          </a:p>
        </p:txBody>
      </p:sp>
      <p:sp>
        <p:nvSpPr>
          <p:cNvPr id="7171" name="Content Placeholder 2"/>
          <p:cNvSpPr>
            <a:spLocks noGrp="1"/>
          </p:cNvSpPr>
          <p:nvPr>
            <p:ph idx="1"/>
          </p:nvPr>
        </p:nvSpPr>
        <p:spPr>
          <a:xfrm>
            <a:off x="479941" y="1231900"/>
            <a:ext cx="8133833" cy="4635500"/>
          </a:xfrm>
        </p:spPr>
        <p:txBody>
          <a:bodyPr/>
          <a:lstStyle/>
          <a:p>
            <a:pPr marL="0" indent="0">
              <a:spcBef>
                <a:spcPct val="0"/>
              </a:spcBef>
              <a:buFont typeface="Wingdings" pitchFamily="2" charset="2"/>
              <a:buNone/>
            </a:pPr>
            <a:endParaRPr lang="en-US" sz="2400" dirty="0">
              <a:latin typeface="Arial Unicode MS" pitchFamily="34" charset="-128"/>
              <a:ea typeface="ＭＳ Ｐゴシック" pitchFamily="-112" charset="-128"/>
            </a:endParaRPr>
          </a:p>
          <a:p>
            <a:pPr marL="0" indent="0" algn="ctr">
              <a:spcBef>
                <a:spcPct val="0"/>
              </a:spcBef>
              <a:buFont typeface="Wingdings" pitchFamily="2" charset="2"/>
              <a:buNone/>
            </a:pPr>
            <a:r>
              <a:rPr lang="en-US" sz="2400" b="1" dirty="0">
                <a:solidFill>
                  <a:srgbClr val="5C9A1B"/>
                </a:solidFill>
                <a:ea typeface="ＭＳ Ｐゴシック" pitchFamily="-112" charset="-128"/>
              </a:rPr>
              <a:t>The Humana Medicare Employer</a:t>
            </a:r>
          </a:p>
          <a:p>
            <a:pPr marL="0" indent="0" algn="ctr">
              <a:spcBef>
                <a:spcPct val="0"/>
              </a:spcBef>
              <a:buFont typeface="Wingdings" pitchFamily="2" charset="2"/>
              <a:buNone/>
            </a:pPr>
            <a:r>
              <a:rPr lang="en-US" sz="2400" b="1" dirty="0">
                <a:solidFill>
                  <a:srgbClr val="5C9A1B"/>
                </a:solidFill>
                <a:ea typeface="ＭＳ Ｐゴシック" pitchFamily="-112" charset="-128"/>
              </a:rPr>
              <a:t>Preferred Provider Organization (PPO) </a:t>
            </a:r>
            <a:r>
              <a:rPr lang="en-US" sz="2400" b="1" dirty="0" smtClean="0">
                <a:solidFill>
                  <a:srgbClr val="5C9A1B"/>
                </a:solidFill>
                <a:ea typeface="ＭＳ Ｐゴシック" pitchFamily="-112" charset="-128"/>
              </a:rPr>
              <a:t>plan</a:t>
            </a:r>
          </a:p>
          <a:p>
            <a:pPr marL="0" indent="0" algn="ctr">
              <a:spcBef>
                <a:spcPct val="0"/>
              </a:spcBef>
              <a:buFont typeface="Wingdings" pitchFamily="2" charset="2"/>
              <a:buNone/>
            </a:pPr>
            <a:endParaRPr lang="en-US" sz="2400" dirty="0">
              <a:solidFill>
                <a:srgbClr val="5C9A1B"/>
              </a:solidFill>
              <a:ea typeface="ＭＳ Ｐゴシック" pitchFamily="-112" charset="-128"/>
            </a:endParaRPr>
          </a:p>
          <a:p>
            <a:pPr lvl="1" indent="-342900">
              <a:spcAft>
                <a:spcPts val="1200"/>
              </a:spcAft>
              <a:buClr>
                <a:srgbClr val="AA0B5F"/>
              </a:buClr>
              <a:buFont typeface="Wingdings" pitchFamily="2" charset="2"/>
              <a:buChar char="§"/>
            </a:pPr>
            <a:r>
              <a:rPr lang="en-US" sz="2400" dirty="0" smtClean="0">
                <a:ea typeface="ＭＳ Ｐゴシック" pitchFamily="-112" charset="-128"/>
              </a:rPr>
              <a:t>Gwinnett County Board of Commissioners and </a:t>
            </a:r>
            <a:r>
              <a:rPr lang="en-US" sz="2400" dirty="0">
                <a:ea typeface="ＭＳ Ｐゴシック" pitchFamily="-112" charset="-128"/>
              </a:rPr>
              <a:t>Humana </a:t>
            </a:r>
            <a:r>
              <a:rPr lang="en-US" sz="2400" dirty="0" smtClean="0">
                <a:ea typeface="ＭＳ Ｐゴシック" pitchFamily="-112" charset="-128"/>
              </a:rPr>
              <a:t>teamed up to </a:t>
            </a:r>
            <a:r>
              <a:rPr lang="en-US" sz="2400" dirty="0">
                <a:ea typeface="ＭＳ Ｐゴシック" pitchFamily="-112" charset="-128"/>
              </a:rPr>
              <a:t>design a Medicare health plan just for </a:t>
            </a:r>
            <a:r>
              <a:rPr lang="en-US" sz="2400" dirty="0" smtClean="0">
                <a:ea typeface="ＭＳ Ｐゴシック" pitchFamily="-112" charset="-128"/>
              </a:rPr>
              <a:t>you</a:t>
            </a:r>
            <a:endParaRPr lang="en-US" sz="2400" dirty="0">
              <a:ea typeface="ＭＳ Ｐゴシック" pitchFamily="-112" charset="-128"/>
            </a:endParaRPr>
          </a:p>
          <a:p>
            <a:pPr lvl="1" indent="-342900">
              <a:spcAft>
                <a:spcPts val="1200"/>
              </a:spcAft>
              <a:buClr>
                <a:srgbClr val="AA0B5F"/>
              </a:buClr>
              <a:buFont typeface="Wingdings" pitchFamily="2" charset="2"/>
              <a:buChar char="§"/>
            </a:pPr>
            <a:r>
              <a:rPr lang="en-US" sz="2400" dirty="0">
                <a:ea typeface="ＭＳ Ｐゴシック" pitchFamily="-112" charset="-128"/>
              </a:rPr>
              <a:t>In this plan, you must have both Medicare Part A and B and continue to pay your Medicare Part B </a:t>
            </a:r>
            <a:r>
              <a:rPr lang="en-US" sz="2400" dirty="0" smtClean="0">
                <a:ea typeface="ＭＳ Ｐゴシック" pitchFamily="-112" charset="-128"/>
              </a:rPr>
              <a:t>premium</a:t>
            </a:r>
            <a:endParaRPr lang="en-US" sz="2400" dirty="0">
              <a:ea typeface="ＭＳ Ｐゴシック" pitchFamily="-112" charset="-128"/>
            </a:endParaRPr>
          </a:p>
        </p:txBody>
      </p:sp>
    </p:spTree>
    <p:extLst>
      <p:ext uri="{BB962C8B-B14F-4D97-AF65-F5344CB8AC3E}">
        <p14:creationId xmlns:p14="http://schemas.microsoft.com/office/powerpoint/2010/main" val="2846602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92138" y="95250"/>
            <a:ext cx="7645400" cy="1143000"/>
          </a:xfrm>
        </p:spPr>
        <p:txBody>
          <a:bodyPr/>
          <a:lstStyle/>
          <a:p>
            <a:r>
              <a:rPr lang="en-US" sz="2400" b="1" dirty="0" smtClean="0">
                <a:ea typeface="ＭＳ Ｐゴシック" pitchFamily="-112" charset="-128"/>
              </a:rPr>
              <a:t/>
            </a:r>
            <a:br>
              <a:rPr lang="en-US" sz="2400" b="1" dirty="0" smtClean="0">
                <a:ea typeface="ＭＳ Ｐゴシック" pitchFamily="-112" charset="-128"/>
              </a:rPr>
            </a:br>
            <a:r>
              <a:rPr lang="en-US" b="1" dirty="0" smtClean="0">
                <a:ea typeface="ＭＳ Ｐゴシック" pitchFamily="-112" charset="-128"/>
              </a:rPr>
              <a:t>Your Humana Medicare Employer PPO plan</a:t>
            </a:r>
          </a:p>
        </p:txBody>
      </p:sp>
      <p:sp>
        <p:nvSpPr>
          <p:cNvPr id="8195" name="Content Placeholder 2"/>
          <p:cNvSpPr>
            <a:spLocks noGrp="1"/>
          </p:cNvSpPr>
          <p:nvPr>
            <p:ph type="body" sz="half" idx="1"/>
          </p:nvPr>
        </p:nvSpPr>
        <p:spPr>
          <a:xfrm>
            <a:off x="669925" y="1141413"/>
            <a:ext cx="3651250" cy="4635500"/>
          </a:xfrm>
        </p:spPr>
        <p:txBody>
          <a:bodyPr>
            <a:normAutofit/>
          </a:bodyPr>
          <a:lstStyle/>
          <a:p>
            <a:pPr>
              <a:buFont typeface="Wingdings" pitchFamily="2" charset="2"/>
              <a:buNone/>
            </a:pPr>
            <a:endParaRPr lang="en-US" sz="2200" b="1" dirty="0" smtClean="0">
              <a:latin typeface="Arial Unicode MS" pitchFamily="34" charset="-128"/>
              <a:ea typeface="ＭＳ Ｐゴシック" pitchFamily="-112" charset="-128"/>
            </a:endParaRPr>
          </a:p>
          <a:p>
            <a:pPr>
              <a:buFont typeface="Wingdings" pitchFamily="2" charset="2"/>
              <a:buNone/>
            </a:pPr>
            <a:r>
              <a:rPr lang="en-US" sz="2600" b="1" dirty="0" smtClean="0">
                <a:solidFill>
                  <a:srgbClr val="5C9A1B"/>
                </a:solidFill>
                <a:ea typeface="ＭＳ Ｐゴシック" pitchFamily="-112" charset="-128"/>
              </a:rPr>
              <a:t>Plan highlights</a:t>
            </a:r>
          </a:p>
          <a:p>
            <a:pPr eaLnBrk="1" hangingPunct="1">
              <a:buClr>
                <a:srgbClr val="AA0B5F"/>
              </a:buClr>
              <a:buFont typeface="Wingdings" pitchFamily="2" charset="2"/>
              <a:buChar char="§"/>
            </a:pPr>
            <a:r>
              <a:rPr lang="en-US" sz="2200" dirty="0" smtClean="0">
                <a:ea typeface="ＭＳ Ｐゴシック" pitchFamily="-112" charset="-128"/>
              </a:rPr>
              <a:t>Choose any doctor or hospital that accepts Medicare – who accepts Assignment and agrees to bill Humana</a:t>
            </a:r>
          </a:p>
          <a:p>
            <a:pPr eaLnBrk="1" hangingPunct="1">
              <a:buClr>
                <a:srgbClr val="AA0B5F"/>
              </a:buClr>
              <a:buFont typeface="Wingdings" pitchFamily="2" charset="2"/>
              <a:buChar char="§"/>
            </a:pPr>
            <a:r>
              <a:rPr lang="en-US" sz="2200" dirty="0" smtClean="0">
                <a:solidFill>
                  <a:srgbClr val="000000"/>
                </a:solidFill>
                <a:ea typeface="ＭＳ Ｐゴシック" pitchFamily="-112" charset="-128"/>
              </a:rPr>
              <a:t>No copayments for all preventive services/health screenings</a:t>
            </a:r>
            <a:endParaRPr lang="en-US" sz="2200" dirty="0" smtClean="0">
              <a:ea typeface="ＭＳ Ｐゴシック" pitchFamily="-112" charset="-128"/>
            </a:endParaRPr>
          </a:p>
          <a:p>
            <a:pPr eaLnBrk="1" hangingPunct="1">
              <a:buClr>
                <a:srgbClr val="AA0B5F"/>
              </a:buClr>
              <a:buFont typeface="Wingdings" pitchFamily="2" charset="2"/>
              <a:buChar char="§"/>
            </a:pPr>
            <a:r>
              <a:rPr lang="en-US" sz="2200" dirty="0" smtClean="0">
                <a:solidFill>
                  <a:srgbClr val="000000"/>
                </a:solidFill>
                <a:ea typeface="ＭＳ Ｐゴシック" pitchFamily="-112" charset="-128"/>
              </a:rPr>
              <a:t>No referral needed to see any provider</a:t>
            </a:r>
          </a:p>
          <a:p>
            <a:pPr>
              <a:buFont typeface="Wingdings" pitchFamily="2" charset="2"/>
              <a:buNone/>
            </a:pPr>
            <a:endParaRPr lang="en-US" sz="2200" dirty="0" smtClean="0">
              <a:latin typeface="Arial Unicode MS" pitchFamily="34" charset="-128"/>
              <a:ea typeface="ＭＳ Ｐゴシック" pitchFamily="-112" charset="-128"/>
            </a:endParaRPr>
          </a:p>
          <a:p>
            <a:pPr>
              <a:buFont typeface="Wingdings" pitchFamily="2" charset="2"/>
              <a:buNone/>
            </a:pPr>
            <a:endParaRPr lang="en-US" sz="2200" dirty="0" smtClean="0">
              <a:latin typeface="Arial Unicode MS" pitchFamily="34" charset="-128"/>
              <a:ea typeface="ＭＳ Ｐゴシック" pitchFamily="-112" charset="-128"/>
            </a:endParaRPr>
          </a:p>
          <a:p>
            <a:endParaRPr lang="en-US" sz="2200" dirty="0" smtClean="0">
              <a:latin typeface="Arial Unicode MS" pitchFamily="34" charset="-128"/>
              <a:ea typeface="ＭＳ Ｐゴシック" pitchFamily="-112" charset="-128"/>
            </a:endParaRPr>
          </a:p>
        </p:txBody>
      </p:sp>
      <p:sp>
        <p:nvSpPr>
          <p:cNvPr id="8196" name="Rectangle 4"/>
          <p:cNvSpPr>
            <a:spLocks noGrp="1" noChangeArrowheads="1"/>
          </p:cNvSpPr>
          <p:nvPr>
            <p:ph type="body" sz="half" idx="4294967295"/>
          </p:nvPr>
        </p:nvSpPr>
        <p:spPr>
          <a:xfrm>
            <a:off x="4673600" y="2095499"/>
            <a:ext cx="3995738" cy="4016375"/>
          </a:xfrm>
        </p:spPr>
        <p:txBody>
          <a:bodyPr/>
          <a:lstStyle/>
          <a:p>
            <a:pPr>
              <a:buClr>
                <a:srgbClr val="AA0B5F"/>
              </a:buClr>
              <a:buFont typeface="Wingdings" pitchFamily="2" charset="2"/>
              <a:buChar char="§"/>
            </a:pPr>
            <a:r>
              <a:rPr lang="en-US" sz="2200" dirty="0" smtClean="0">
                <a:solidFill>
                  <a:srgbClr val="000000"/>
                </a:solidFill>
                <a:ea typeface="ＭＳ Ｐゴシック" pitchFamily="-112" charset="-128"/>
              </a:rPr>
              <a:t>In all plans, there’s a limit to how much maximum out-of-pocket costs you pay</a:t>
            </a:r>
          </a:p>
          <a:p>
            <a:pPr>
              <a:buClr>
                <a:srgbClr val="AA0B5F"/>
              </a:buClr>
              <a:buFont typeface="Wingdings" pitchFamily="2" charset="2"/>
              <a:buChar char="§"/>
            </a:pPr>
            <a:r>
              <a:rPr lang="en-US" sz="2200" dirty="0" smtClean="0">
                <a:solidFill>
                  <a:srgbClr val="000000"/>
                </a:solidFill>
                <a:ea typeface="ＭＳ Ｐゴシック" pitchFamily="-112" charset="-128"/>
              </a:rPr>
              <a:t>One member ID card</a:t>
            </a:r>
          </a:p>
          <a:p>
            <a:pPr>
              <a:buClr>
                <a:srgbClr val="AA0B5F"/>
              </a:buClr>
              <a:buFont typeface="Wingdings" pitchFamily="2" charset="2"/>
              <a:buChar char="§"/>
            </a:pPr>
            <a:r>
              <a:rPr lang="en-US" sz="2200" dirty="0" smtClean="0">
                <a:solidFill>
                  <a:srgbClr val="000000"/>
                </a:solidFill>
                <a:ea typeface="ＭＳ Ｐゴシック" pitchFamily="-112" charset="-128"/>
              </a:rPr>
              <a:t>Extra benefits</a:t>
            </a:r>
          </a:p>
          <a:p>
            <a:pPr>
              <a:buClr>
                <a:srgbClr val="AA0B5F"/>
              </a:buClr>
              <a:buFont typeface="Wingdings" pitchFamily="2" charset="2"/>
              <a:buChar char="§"/>
            </a:pPr>
            <a:r>
              <a:rPr lang="en-US" sz="2200" dirty="0" smtClean="0">
                <a:ea typeface="ＭＳ Ｐゴシック" pitchFamily="-112" charset="-128"/>
              </a:rPr>
              <a:t>Affordable copayments for doctor visits</a:t>
            </a:r>
          </a:p>
          <a:p>
            <a:pPr>
              <a:buClr>
                <a:srgbClr val="AA0B5F"/>
              </a:buClr>
              <a:buFont typeface="Wingdings" pitchFamily="2" charset="2"/>
              <a:buChar char="§"/>
            </a:pPr>
            <a:r>
              <a:rPr lang="en-US" sz="2200" dirty="0" smtClean="0">
                <a:solidFill>
                  <a:srgbClr val="000000"/>
                </a:solidFill>
                <a:ea typeface="ＭＳ Ｐゴシック" pitchFamily="-112" charset="-128"/>
              </a:rPr>
              <a:t>Worldwide coverage for emergencies</a:t>
            </a:r>
          </a:p>
          <a:p>
            <a:endParaRPr lang="en-US" sz="2200" dirty="0" smtClean="0">
              <a:latin typeface="Arial Unicode MS" pitchFamily="34" charset="-128"/>
              <a:ea typeface="ＭＳ Ｐゴシック" pitchFamily="-112" charset="-128"/>
            </a:endParaRPr>
          </a:p>
        </p:txBody>
      </p:sp>
    </p:spTree>
    <p:extLst>
      <p:ext uri="{BB962C8B-B14F-4D97-AF65-F5344CB8AC3E}">
        <p14:creationId xmlns:p14="http://schemas.microsoft.com/office/powerpoint/2010/main" val="2903567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22300" y="-249238"/>
            <a:ext cx="7924800" cy="1143001"/>
          </a:xfrm>
        </p:spPr>
        <p:txBody>
          <a:bodyPr>
            <a:normAutofit fontScale="90000"/>
          </a:bodyPr>
          <a:lstStyle/>
          <a:p>
            <a:r>
              <a:rPr lang="en-US" sz="2500" b="1" dirty="0" smtClean="0">
                <a:ea typeface="ＭＳ Ｐゴシック" pitchFamily="-112" charset="-128"/>
              </a:rPr>
              <a:t/>
            </a:r>
            <a:br>
              <a:rPr lang="en-US" sz="2500" b="1" dirty="0" smtClean="0">
                <a:ea typeface="ＭＳ Ｐゴシック" pitchFamily="-112" charset="-128"/>
              </a:rPr>
            </a:br>
            <a:r>
              <a:rPr lang="en-US" sz="2500" b="1" dirty="0" smtClean="0">
                <a:ea typeface="ＭＳ Ｐゴシック" pitchFamily="-112" charset="-128"/>
              </a:rPr>
              <a:t/>
            </a:r>
            <a:br>
              <a:rPr lang="en-US" sz="2500" b="1" dirty="0" smtClean="0">
                <a:ea typeface="ＭＳ Ｐゴシック" pitchFamily="-112" charset="-128"/>
              </a:rPr>
            </a:br>
            <a:r>
              <a:rPr lang="en-US" sz="3100" b="1" dirty="0" smtClean="0">
                <a:ea typeface="ＭＳ Ｐゴシック" pitchFamily="-112" charset="-128"/>
              </a:rPr>
              <a:t>Your Humana Medicare Employer PPO Plan</a:t>
            </a:r>
          </a:p>
        </p:txBody>
      </p:sp>
      <p:graphicFrame>
        <p:nvGraphicFramePr>
          <p:cNvPr id="63519" name="Group 31"/>
          <p:cNvGraphicFramePr>
            <a:graphicFrameLocks noGrp="1"/>
          </p:cNvGraphicFramePr>
          <p:nvPr>
            <p:ph sz="half" idx="4294967295"/>
            <p:extLst>
              <p:ext uri="{D42A27DB-BD31-4B8C-83A1-F6EECF244321}">
                <p14:modId xmlns:p14="http://schemas.microsoft.com/office/powerpoint/2010/main" val="1090409045"/>
              </p:ext>
            </p:extLst>
          </p:nvPr>
        </p:nvGraphicFramePr>
        <p:xfrm>
          <a:off x="609600" y="1600201"/>
          <a:ext cx="8077201" cy="3577137"/>
        </p:xfrm>
        <a:graphic>
          <a:graphicData uri="http://schemas.openxmlformats.org/drawingml/2006/table">
            <a:tbl>
              <a:tblPr>
                <a:tableStyleId>{073A0DAA-6AF3-43AB-8588-CEC1D06C72B9}</a:tableStyleId>
              </a:tblPr>
              <a:tblGrid>
                <a:gridCol w="1981200"/>
                <a:gridCol w="3022600"/>
                <a:gridCol w="3073401"/>
              </a:tblGrid>
              <a:tr h="451714">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112" charset="2"/>
                        <a:buNone/>
                        <a:tabLst/>
                      </a:pPr>
                      <a:r>
                        <a:rPr kumimoji="0" lang="en-US" sz="1600" b="1" i="0" u="none" strike="noStrike" cap="none" normalizeH="0" baseline="0" dirty="0" smtClean="0">
                          <a:ln>
                            <a:noFill/>
                          </a:ln>
                          <a:solidFill>
                            <a:schemeClr val="tx1"/>
                          </a:solidFill>
                          <a:effectLst/>
                          <a:latin typeface="+mn-lt"/>
                          <a:ea typeface="ＭＳ Ｐゴシック" pitchFamily="-112" charset="-128"/>
                        </a:rPr>
                        <a:t>Benefit</a:t>
                      </a:r>
                    </a:p>
                  </a:txBody>
                  <a:tcPr marT="45726" marB="45726" anchor="ctr" horzOverflow="overflow">
                    <a:lnB w="12700" cap="flat" cmpd="sng" algn="ctr">
                      <a:solidFill>
                        <a:schemeClr val="tx1"/>
                      </a:solidFill>
                      <a:prstDash val="sysDash"/>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112" charset="2"/>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In Network</a:t>
                      </a:r>
                      <a:endParaRPr kumimoji="0" lang="en-US" sz="1600" b="1" i="0" u="none" strike="noStrike" kern="1200" cap="none" spc="0" normalizeH="0" baseline="0" noProof="0" dirty="0" smtClean="0">
                        <a:ln>
                          <a:noFill/>
                        </a:ln>
                        <a:solidFill>
                          <a:schemeClr val="tx1"/>
                        </a:solidFill>
                        <a:effectLst/>
                        <a:uLnTx/>
                        <a:uFillTx/>
                        <a:latin typeface="+mn-lt"/>
                        <a:ea typeface="ＭＳ Ｐゴシック" pitchFamily="-112" charset="-128"/>
                        <a:cs typeface="+mn-cs"/>
                      </a:endParaRPr>
                    </a:p>
                  </a:txBody>
                  <a:tcPr marT="45726" marB="45726" anchor="ctr" horzOverflow="overflow">
                    <a:lnB w="12700" cap="flat" cmpd="sng" algn="ctr">
                      <a:solidFill>
                        <a:schemeClr val="tx1"/>
                      </a:solidFill>
                      <a:prstDash val="sysDash"/>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112" charset="2"/>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Out of Network</a:t>
                      </a:r>
                      <a:endParaRPr kumimoji="0" lang="en-US" sz="1600" b="1" i="0" u="none" strike="noStrike" kern="1200" cap="none" spc="0" normalizeH="0" baseline="0" noProof="0" dirty="0" smtClean="0">
                        <a:ln>
                          <a:noFill/>
                        </a:ln>
                        <a:solidFill>
                          <a:schemeClr val="tx1"/>
                        </a:solidFill>
                        <a:effectLst/>
                        <a:uLnTx/>
                        <a:uFillTx/>
                        <a:latin typeface="+mn-lt"/>
                        <a:ea typeface="ＭＳ Ｐゴシック" pitchFamily="-112" charset="-128"/>
                        <a:cs typeface="+mn-cs"/>
                      </a:endParaRPr>
                    </a:p>
                  </a:txBody>
                  <a:tcPr marT="45726" marB="45726" anchor="ctr" horzOverflow="overflow">
                    <a:lnB w="12700" cap="flat" cmpd="sng" algn="ctr">
                      <a:solidFill>
                        <a:schemeClr val="tx1"/>
                      </a:solidFill>
                      <a:prstDash val="sysDash"/>
                      <a:round/>
                      <a:headEnd type="none" w="med" len="med"/>
                      <a:tailEnd type="none" w="med" len="med"/>
                    </a:lnB>
                  </a:tcPr>
                </a:tc>
              </a:tr>
              <a:tr h="53888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112" charset="2"/>
                        <a:buNone/>
                        <a:tabLst/>
                      </a:pPr>
                      <a:r>
                        <a:rPr lang="en-US" sz="1600" b="1" kern="1200" dirty="0" smtClean="0">
                          <a:solidFill>
                            <a:srgbClr val="1D5B2D"/>
                          </a:solidFill>
                        </a:rPr>
                        <a:t>Annual</a:t>
                      </a:r>
                      <a:r>
                        <a:rPr kumimoji="0" lang="en-US" sz="1600" b="1" u="none" strike="noStrike" cap="none" normalizeH="0" baseline="0" dirty="0" smtClean="0">
                          <a:ln>
                            <a:noFill/>
                          </a:ln>
                          <a:solidFill>
                            <a:srgbClr val="1D5B2D"/>
                          </a:solidFill>
                          <a:effectLst/>
                        </a:rPr>
                        <a:t> Deductible</a:t>
                      </a:r>
                      <a:endParaRPr kumimoji="0" lang="en-US" sz="1600" b="1" i="0" u="none" strike="noStrike" cap="none" normalizeH="0" baseline="0" dirty="0" smtClean="0">
                        <a:ln>
                          <a:noFill/>
                        </a:ln>
                        <a:solidFill>
                          <a:srgbClr val="1D5B2D"/>
                        </a:solidFill>
                        <a:effectLst/>
                        <a:latin typeface="+mn-lt"/>
                        <a:ea typeface="ＭＳ Ｐゴシック" pitchFamily="-112" charset="-128"/>
                      </a:endParaRPr>
                    </a:p>
                  </a:txBody>
                  <a:tcPr marT="45726" marB="45726" anchor="ctr" horzOverflow="overflow">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12" charset="2"/>
                        <a:buNone/>
                        <a:tabLst/>
                      </a:pPr>
                      <a:r>
                        <a:rPr kumimoji="0" lang="en-US" sz="1600" b="0" i="0" u="none" strike="noStrike" cap="none" normalizeH="0" baseline="0" dirty="0" smtClean="0">
                          <a:ln>
                            <a:noFill/>
                          </a:ln>
                          <a:solidFill>
                            <a:schemeClr val="tx1"/>
                          </a:solidFill>
                          <a:effectLst/>
                          <a:latin typeface="+mn-lt"/>
                          <a:ea typeface="+mn-ea"/>
                        </a:rPr>
                        <a:t>Combined in and Out-of Network $150</a:t>
                      </a:r>
                      <a:endParaRPr kumimoji="0" lang="en-US" sz="1600" b="1" i="0" u="none" strike="noStrike" cap="none" normalizeH="0" baseline="0" dirty="0" smtClean="0">
                        <a:ln>
                          <a:noFill/>
                        </a:ln>
                        <a:solidFill>
                          <a:schemeClr val="tx1"/>
                        </a:solidFill>
                        <a:effectLst/>
                        <a:latin typeface="Arial Unicode MS" pitchFamily="-112" charset="0"/>
                        <a:ea typeface="ＭＳ Ｐゴシック" pitchFamily="-112" charset="-128"/>
                      </a:endParaRPr>
                    </a:p>
                  </a:txBody>
                  <a:tcPr marT="45726" marB="45726" anchor="ctr" horzOverflow="overflow">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12" charset="2"/>
                        <a:buNone/>
                        <a:tabLst/>
                      </a:pPr>
                      <a:r>
                        <a:rPr kumimoji="0" lang="en-US" sz="1600" b="0" i="0" u="none" strike="noStrike" cap="none" normalizeH="0" baseline="0" dirty="0" smtClean="0">
                          <a:ln>
                            <a:noFill/>
                          </a:ln>
                          <a:solidFill>
                            <a:schemeClr val="tx1"/>
                          </a:solidFill>
                          <a:effectLst/>
                          <a:latin typeface="+mn-lt"/>
                          <a:ea typeface="+mn-ea"/>
                        </a:rPr>
                        <a:t>Combined in and Out-of Network $150</a:t>
                      </a:r>
                      <a:endParaRPr kumimoji="0" lang="en-US" sz="1600" b="1" i="0" u="none" strike="noStrike" cap="none" normalizeH="0" baseline="0" dirty="0" smtClean="0">
                        <a:ln>
                          <a:noFill/>
                        </a:ln>
                        <a:solidFill>
                          <a:schemeClr val="tx1"/>
                        </a:solidFill>
                        <a:effectLst/>
                        <a:latin typeface="Arial Unicode MS" pitchFamily="-112" charset="0"/>
                        <a:ea typeface="ＭＳ Ｐゴシック" pitchFamily="-112" charset="-128"/>
                      </a:endParaRPr>
                    </a:p>
                  </a:txBody>
                  <a:tcPr marT="45726" marB="45726" anchor="ctr" horzOverflow="overflow">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r>
              <a:tr h="74715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112" charset="2"/>
                        <a:buNone/>
                        <a:tabLst/>
                      </a:pPr>
                      <a:r>
                        <a:rPr kumimoji="0" lang="en-US" sz="1600" b="1" u="none" strike="noStrike" cap="none" normalizeH="0" baseline="0" dirty="0" smtClean="0">
                          <a:ln>
                            <a:noFill/>
                          </a:ln>
                          <a:solidFill>
                            <a:srgbClr val="1D5B2D"/>
                          </a:solidFill>
                          <a:effectLst/>
                        </a:rPr>
                        <a:t>Annual Maximum Out of Pocket*</a:t>
                      </a:r>
                      <a:endParaRPr kumimoji="0" lang="en-US" sz="1600" b="1" i="0" u="none" strike="noStrike" cap="none" normalizeH="0" baseline="0" dirty="0" smtClean="0">
                        <a:ln>
                          <a:noFill/>
                        </a:ln>
                        <a:solidFill>
                          <a:srgbClr val="1D5B2D"/>
                        </a:solidFill>
                        <a:effectLst/>
                        <a:latin typeface="Arial Unicode MS" pitchFamily="-112" charset="0"/>
                        <a:ea typeface="ＭＳ Ｐゴシック" pitchFamily="-112" charset="-128"/>
                      </a:endParaRPr>
                    </a:p>
                  </a:txBody>
                  <a:tcPr marT="45726" marB="45726" anchor="ctr" horzOverflow="overflow">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12" charset="2"/>
                        <a:buNone/>
                        <a:tabLst/>
                      </a:pPr>
                      <a:r>
                        <a:rPr kumimoji="0" lang="en-US" sz="1600" b="0" i="0" u="none" strike="noStrike" cap="none" normalizeH="0" baseline="0" dirty="0" smtClean="0">
                          <a:ln>
                            <a:noFill/>
                          </a:ln>
                          <a:solidFill>
                            <a:schemeClr val="tx1"/>
                          </a:solidFill>
                          <a:effectLst/>
                          <a:latin typeface="+mn-lt"/>
                          <a:ea typeface="+mn-ea"/>
                        </a:rPr>
                        <a:t> $3,400</a:t>
                      </a:r>
                      <a:endParaRPr kumimoji="0" lang="en-US" sz="1600" b="1" i="0" u="none" strike="noStrike" cap="none" normalizeH="0" baseline="0" dirty="0" smtClean="0">
                        <a:ln>
                          <a:noFill/>
                        </a:ln>
                        <a:solidFill>
                          <a:schemeClr val="tx1"/>
                        </a:solidFill>
                        <a:effectLst/>
                        <a:latin typeface="Arial Unicode MS" pitchFamily="-112" charset="0"/>
                        <a:ea typeface="ＭＳ Ｐゴシック" pitchFamily="-112" charset="-128"/>
                      </a:endParaRPr>
                    </a:p>
                  </a:txBody>
                  <a:tcPr marT="45726" marB="45726" anchor="ctr" horzOverflow="overflow">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12" charset="2"/>
                        <a:buNone/>
                        <a:tabLst/>
                      </a:pPr>
                      <a:r>
                        <a:rPr kumimoji="0" lang="en-US" sz="1600" b="0" i="0" u="none" strike="noStrike" cap="none" normalizeH="0" baseline="0" dirty="0" smtClean="0">
                          <a:ln>
                            <a:noFill/>
                          </a:ln>
                          <a:solidFill>
                            <a:schemeClr val="tx1"/>
                          </a:solidFill>
                          <a:effectLst/>
                          <a:latin typeface="+mn-lt"/>
                          <a:ea typeface="+mn-ea"/>
                        </a:rPr>
                        <a:t>$3,400</a:t>
                      </a:r>
                      <a:endParaRPr kumimoji="0" lang="en-US" sz="1600" b="1" i="0" u="none" strike="noStrike" cap="none" normalizeH="0" baseline="0" dirty="0" smtClean="0">
                        <a:ln>
                          <a:noFill/>
                        </a:ln>
                        <a:solidFill>
                          <a:schemeClr val="tx1"/>
                        </a:solidFill>
                        <a:effectLst/>
                        <a:latin typeface="Arial Unicode MS" pitchFamily="-112" charset="0"/>
                        <a:ea typeface="ＭＳ Ｐゴシック" pitchFamily="-112" charset="-128"/>
                      </a:endParaRPr>
                    </a:p>
                  </a:txBody>
                  <a:tcPr marT="45726" marB="45726" anchor="ctr" horzOverflow="overflow">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r>
              <a:tr h="565483">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112" charset="2"/>
                        <a:buNone/>
                        <a:tabLst/>
                      </a:pPr>
                      <a:r>
                        <a:rPr kumimoji="0" lang="en-US" sz="1600" b="1" u="none" strike="noStrike" cap="none" normalizeH="0" baseline="0" dirty="0" smtClean="0">
                          <a:ln>
                            <a:noFill/>
                          </a:ln>
                          <a:solidFill>
                            <a:srgbClr val="1D5B2D"/>
                          </a:solidFill>
                          <a:effectLst/>
                        </a:rPr>
                        <a:t>Inpatient Hospital</a:t>
                      </a:r>
                      <a:endParaRPr kumimoji="0" lang="en-US" sz="1600" b="1" i="0" u="none" strike="noStrike" cap="none" normalizeH="0" baseline="0" dirty="0" smtClean="0">
                        <a:ln>
                          <a:noFill/>
                        </a:ln>
                        <a:solidFill>
                          <a:srgbClr val="1D5B2D"/>
                        </a:solidFill>
                        <a:effectLst/>
                        <a:latin typeface="Arial Unicode MS" pitchFamily="-112" charset="0"/>
                        <a:ea typeface="ＭＳ Ｐゴシック" pitchFamily="-112" charset="-128"/>
                      </a:endParaRPr>
                    </a:p>
                  </a:txBody>
                  <a:tcPr marT="45726" marB="45726" anchor="ctr" horzOverflow="overflow">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12" charset="2"/>
                        <a:buNone/>
                        <a:tabLst/>
                      </a:pPr>
                      <a:r>
                        <a:rPr kumimoji="0" lang="en-US" sz="1600" b="0" i="0" u="none" strike="noStrike" cap="none" normalizeH="0" baseline="0" dirty="0" smtClean="0">
                          <a:ln>
                            <a:noFill/>
                          </a:ln>
                          <a:solidFill>
                            <a:schemeClr val="tx1"/>
                          </a:solidFill>
                          <a:effectLst/>
                          <a:latin typeface="+mn-lt"/>
                          <a:ea typeface="+mn-ea"/>
                        </a:rPr>
                        <a:t> 100% after combined annual deductible and $500 copayment per admission</a:t>
                      </a:r>
                      <a:endParaRPr kumimoji="0" lang="en-US" sz="1600" b="1" i="0" u="none" strike="noStrike" cap="none" normalizeH="0" baseline="0" dirty="0" smtClean="0">
                        <a:ln>
                          <a:noFill/>
                        </a:ln>
                        <a:solidFill>
                          <a:schemeClr val="tx1"/>
                        </a:solidFill>
                        <a:effectLst/>
                        <a:latin typeface="Arial Unicode MS" pitchFamily="-112" charset="0"/>
                        <a:ea typeface="ＭＳ Ｐゴシック" pitchFamily="-112" charset="-128"/>
                      </a:endParaRPr>
                    </a:p>
                  </a:txBody>
                  <a:tcPr marT="45726" marB="45726" anchor="ctr" horzOverflow="overflow">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12" charset="2"/>
                        <a:buNone/>
                        <a:tabLst/>
                      </a:pPr>
                      <a:r>
                        <a:rPr kumimoji="0" lang="en-US" sz="1600" b="0" i="0" u="none" strike="noStrike" cap="none" normalizeH="0" baseline="0" smtClean="0">
                          <a:ln>
                            <a:noFill/>
                          </a:ln>
                          <a:solidFill>
                            <a:schemeClr val="tx1"/>
                          </a:solidFill>
                          <a:effectLst/>
                          <a:latin typeface="+mn-lt"/>
                          <a:ea typeface="+mn-ea"/>
                        </a:rPr>
                        <a:t> 100% after combined annual deductible and $500 copayment per admission</a:t>
                      </a:r>
                      <a:endParaRPr kumimoji="0" lang="en-US" sz="1600" b="1" i="0" u="none" strike="noStrike" cap="none" normalizeH="0" baseline="0" dirty="0" smtClean="0">
                        <a:ln>
                          <a:noFill/>
                        </a:ln>
                        <a:solidFill>
                          <a:schemeClr val="tx1"/>
                        </a:solidFill>
                        <a:effectLst/>
                        <a:latin typeface="Arial Unicode MS" pitchFamily="-112" charset="0"/>
                        <a:ea typeface="ＭＳ Ｐゴシック" pitchFamily="-112" charset="-128"/>
                      </a:endParaRPr>
                    </a:p>
                  </a:txBody>
                  <a:tcPr marT="45726" marB="45726" anchor="ctr" horzOverflow="overflow">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r>
              <a:tr h="976166">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112" charset="2"/>
                        <a:buNone/>
                        <a:tabLst/>
                      </a:pPr>
                      <a:r>
                        <a:rPr kumimoji="0" lang="en-US" sz="1600" b="1" u="none" strike="noStrike" cap="none" normalizeH="0" baseline="0" dirty="0" smtClean="0">
                          <a:ln>
                            <a:noFill/>
                          </a:ln>
                          <a:solidFill>
                            <a:srgbClr val="1D5B2D"/>
                          </a:solidFill>
                          <a:effectLst/>
                        </a:rPr>
                        <a:t>Outpatient Ambulatory Surgical Center</a:t>
                      </a:r>
                      <a:endParaRPr kumimoji="0" lang="en-US" sz="1600" b="1" i="0" u="none" strike="noStrike" cap="none" normalizeH="0" baseline="0" dirty="0" smtClean="0">
                        <a:ln>
                          <a:noFill/>
                        </a:ln>
                        <a:solidFill>
                          <a:srgbClr val="1D5B2D"/>
                        </a:solidFill>
                        <a:effectLst/>
                        <a:latin typeface="Arial Unicode MS" pitchFamily="-112" charset="0"/>
                        <a:ea typeface="ＭＳ Ｐゴシック" pitchFamily="-112" charset="-128"/>
                      </a:endParaRPr>
                    </a:p>
                  </a:txBody>
                  <a:tcPr marT="45726" marB="45726" anchor="ctr" horzOverflow="overflow">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12" charset="2"/>
                        <a:buNone/>
                        <a:tabLst/>
                      </a:pPr>
                      <a:r>
                        <a:rPr kumimoji="0" lang="en-US" sz="1600" b="0" i="0" u="none" strike="noStrike" cap="none" normalizeH="0" baseline="0" dirty="0" smtClean="0">
                          <a:ln>
                            <a:noFill/>
                          </a:ln>
                          <a:solidFill>
                            <a:schemeClr val="tx1"/>
                          </a:solidFill>
                          <a:effectLst/>
                          <a:latin typeface="+mn-lt"/>
                          <a:ea typeface="+mn-ea"/>
                        </a:rPr>
                        <a:t> 100% per visit after $50   copayment</a:t>
                      </a:r>
                      <a:endParaRPr kumimoji="0" lang="en-US" sz="1600" b="1" i="0" u="none" strike="noStrike" cap="none" normalizeH="0" baseline="0" dirty="0" smtClean="0">
                        <a:ln>
                          <a:noFill/>
                        </a:ln>
                        <a:solidFill>
                          <a:schemeClr val="tx1"/>
                        </a:solidFill>
                        <a:effectLst/>
                        <a:latin typeface="Arial Unicode MS" pitchFamily="-112" charset="0"/>
                        <a:ea typeface="ＭＳ Ｐゴシック" pitchFamily="-112" charset="-128"/>
                      </a:endParaRPr>
                    </a:p>
                  </a:txBody>
                  <a:tcPr marT="45726" marB="45726" anchor="ctr" horzOverflow="overflow">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12" charset="2"/>
                        <a:buNone/>
                        <a:tabLst/>
                      </a:pPr>
                      <a:r>
                        <a:rPr kumimoji="0" lang="en-US" sz="1600" b="0" i="0" u="none" strike="noStrike" cap="none" normalizeH="0" baseline="0" dirty="0" smtClean="0">
                          <a:ln>
                            <a:noFill/>
                          </a:ln>
                          <a:solidFill>
                            <a:schemeClr val="tx1"/>
                          </a:solidFill>
                          <a:effectLst/>
                          <a:latin typeface="+mn-lt"/>
                          <a:ea typeface="+mn-ea"/>
                        </a:rPr>
                        <a:t>100% per visit after $50   copayment</a:t>
                      </a:r>
                      <a:endParaRPr kumimoji="0" lang="en-US" sz="1600" b="1" i="0" u="none" strike="noStrike" cap="none" normalizeH="0" baseline="0" dirty="0" smtClean="0">
                        <a:ln>
                          <a:noFill/>
                        </a:ln>
                        <a:solidFill>
                          <a:schemeClr val="tx1"/>
                        </a:solidFill>
                        <a:effectLst/>
                        <a:latin typeface="Arial Unicode MS" pitchFamily="-112" charset="0"/>
                        <a:ea typeface="ＭＳ Ｐゴシック" pitchFamily="-112" charset="-128"/>
                      </a:endParaRPr>
                    </a:p>
                  </a:txBody>
                  <a:tcPr marT="45726" marB="45726" anchor="ctr" horzOverflow="overflow">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r>
            </a:tbl>
          </a:graphicData>
        </a:graphic>
      </p:graphicFrame>
      <p:sp>
        <p:nvSpPr>
          <p:cNvPr id="2" name="TextBox 1"/>
          <p:cNvSpPr txBox="1"/>
          <p:nvPr/>
        </p:nvSpPr>
        <p:spPr>
          <a:xfrm>
            <a:off x="609600" y="5181600"/>
            <a:ext cx="8077200" cy="923330"/>
          </a:xfrm>
          <a:prstGeom prst="rect">
            <a:avLst/>
          </a:prstGeom>
          <a:noFill/>
        </p:spPr>
        <p:txBody>
          <a:bodyPr wrap="square" rtlCol="0">
            <a:spAutoFit/>
          </a:bodyPr>
          <a:lstStyle/>
          <a:p>
            <a:pPr fontAlgn="base"/>
            <a:r>
              <a:rPr lang="en-US" b="1" dirty="0"/>
              <a:t> </a:t>
            </a:r>
            <a:endParaRPr lang="en-US" dirty="0"/>
          </a:p>
          <a:p>
            <a:r>
              <a:rPr lang="en-US" dirty="0"/>
              <a:t>*If you reach the limit on out-of-pocket costs, you keep getting covered hospital and medical services and we will pay the full cost for the rest of the year.</a:t>
            </a:r>
          </a:p>
        </p:txBody>
      </p:sp>
    </p:spTree>
    <p:extLst>
      <p:ext uri="{BB962C8B-B14F-4D97-AF65-F5344CB8AC3E}">
        <p14:creationId xmlns:p14="http://schemas.microsoft.com/office/powerpoint/2010/main" val="1977506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22300" y="-249238"/>
            <a:ext cx="7924800" cy="1143001"/>
          </a:xfrm>
        </p:spPr>
        <p:txBody>
          <a:bodyPr>
            <a:normAutofit fontScale="90000"/>
          </a:bodyPr>
          <a:lstStyle/>
          <a:p>
            <a:r>
              <a:rPr lang="en-US" sz="2500" b="1" dirty="0" smtClean="0">
                <a:ea typeface="ＭＳ Ｐゴシック" pitchFamily="-112" charset="-128"/>
              </a:rPr>
              <a:t/>
            </a:r>
            <a:br>
              <a:rPr lang="en-US" sz="2500" b="1" dirty="0" smtClean="0">
                <a:ea typeface="ＭＳ Ｐゴシック" pitchFamily="-112" charset="-128"/>
              </a:rPr>
            </a:br>
            <a:r>
              <a:rPr lang="en-US" sz="2500" b="1" dirty="0" smtClean="0">
                <a:ea typeface="ＭＳ Ｐゴシック" pitchFamily="-112" charset="-128"/>
              </a:rPr>
              <a:t/>
            </a:r>
            <a:br>
              <a:rPr lang="en-US" sz="2500" b="1" dirty="0" smtClean="0">
                <a:ea typeface="ＭＳ Ｐゴシック" pitchFamily="-112" charset="-128"/>
              </a:rPr>
            </a:br>
            <a:r>
              <a:rPr lang="en-US" sz="3100" b="1" dirty="0" smtClean="0">
                <a:ea typeface="ＭＳ Ｐゴシック" pitchFamily="-112" charset="-128"/>
              </a:rPr>
              <a:t>Your Humana Medicare Employer PPO Plan</a:t>
            </a:r>
          </a:p>
        </p:txBody>
      </p:sp>
      <p:graphicFrame>
        <p:nvGraphicFramePr>
          <p:cNvPr id="63519" name="Group 31"/>
          <p:cNvGraphicFramePr>
            <a:graphicFrameLocks noGrp="1"/>
          </p:cNvGraphicFramePr>
          <p:nvPr>
            <p:ph sz="half" idx="4294967295"/>
            <p:extLst>
              <p:ext uri="{D42A27DB-BD31-4B8C-83A1-F6EECF244321}">
                <p14:modId xmlns:p14="http://schemas.microsoft.com/office/powerpoint/2010/main" val="1677664277"/>
              </p:ext>
            </p:extLst>
          </p:nvPr>
        </p:nvGraphicFramePr>
        <p:xfrm>
          <a:off x="609601" y="1676400"/>
          <a:ext cx="8077201" cy="3757338"/>
        </p:xfrm>
        <a:graphic>
          <a:graphicData uri="http://schemas.openxmlformats.org/drawingml/2006/table">
            <a:tbl>
              <a:tblPr>
                <a:tableStyleId>{073A0DAA-6AF3-43AB-8588-CEC1D06C72B9}</a:tableStyleId>
              </a:tblPr>
              <a:tblGrid>
                <a:gridCol w="1743941"/>
                <a:gridCol w="3166630"/>
                <a:gridCol w="3166630"/>
              </a:tblGrid>
              <a:tr h="49593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112" charset="2"/>
                        <a:buNone/>
                        <a:tabLst/>
                      </a:pPr>
                      <a:r>
                        <a:rPr kumimoji="0" lang="en-US" sz="1600" b="1" i="0" u="none" strike="noStrike" cap="none" normalizeH="0" baseline="0" dirty="0" smtClean="0">
                          <a:ln>
                            <a:noFill/>
                          </a:ln>
                          <a:solidFill>
                            <a:schemeClr val="tx1"/>
                          </a:solidFill>
                          <a:effectLst/>
                          <a:latin typeface="+mn-lt"/>
                          <a:ea typeface="ＭＳ Ｐゴシック" pitchFamily="-112" charset="-128"/>
                        </a:rPr>
                        <a:t>Benefit</a:t>
                      </a:r>
                    </a:p>
                  </a:txBody>
                  <a:tcPr marT="45726" marB="45726" anchor="ctr" horzOverflow="overflow">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112" charset="2"/>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In Network</a:t>
                      </a:r>
                      <a:endParaRPr kumimoji="0" lang="en-US" sz="1600" b="1" i="0" u="none" strike="noStrike" kern="1200" cap="none" spc="0" normalizeH="0" baseline="0" noProof="0" dirty="0" smtClean="0">
                        <a:ln>
                          <a:noFill/>
                        </a:ln>
                        <a:solidFill>
                          <a:schemeClr val="tx1"/>
                        </a:solidFill>
                        <a:effectLst/>
                        <a:uLnTx/>
                        <a:uFillTx/>
                        <a:latin typeface="+mn-lt"/>
                        <a:ea typeface="ＭＳ Ｐゴシック" pitchFamily="-112" charset="-128"/>
                        <a:cs typeface="+mn-cs"/>
                      </a:endParaRPr>
                    </a:p>
                  </a:txBody>
                  <a:tcPr marT="45726" marB="45726" anchor="ctr" horzOverflow="overflow">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112" charset="2"/>
                        <a:buNone/>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Out of Network</a:t>
                      </a:r>
                      <a:endParaRPr kumimoji="0" lang="en-US" sz="1600" b="1" i="0" u="none" strike="noStrike" kern="1200" cap="none" spc="0" normalizeH="0" baseline="0" noProof="0" dirty="0" smtClean="0">
                        <a:ln>
                          <a:noFill/>
                        </a:ln>
                        <a:solidFill>
                          <a:schemeClr val="tx1"/>
                        </a:solidFill>
                        <a:effectLst/>
                        <a:uLnTx/>
                        <a:uFillTx/>
                        <a:latin typeface="+mn-lt"/>
                        <a:ea typeface="ＭＳ Ｐゴシック" pitchFamily="-112" charset="-128"/>
                        <a:cs typeface="+mn-cs"/>
                      </a:endParaRPr>
                    </a:p>
                  </a:txBody>
                  <a:tcPr marT="45726" marB="45726" anchor="ctr" horzOverflow="overflow">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r>
              <a:tr h="49593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112" charset="2"/>
                        <a:buNone/>
                        <a:tabLst/>
                        <a:defRPr/>
                      </a:pPr>
                      <a:r>
                        <a:rPr kumimoji="0" lang="en-US" sz="1600" b="1" i="0" u="none" strike="noStrike" kern="1200" cap="none" spc="0" normalizeH="0" baseline="0" noProof="0" dirty="0" smtClean="0">
                          <a:ln>
                            <a:noFill/>
                          </a:ln>
                          <a:solidFill>
                            <a:srgbClr val="1D5B2D"/>
                          </a:solidFill>
                          <a:effectLst/>
                          <a:uLnTx/>
                          <a:uFillTx/>
                          <a:latin typeface="+mn-lt"/>
                          <a:ea typeface="+mn-ea"/>
                          <a:cs typeface="+mn-cs"/>
                        </a:rPr>
                        <a:t>Outpatient Hospital Visits</a:t>
                      </a:r>
                      <a:endParaRPr kumimoji="0" lang="en-US" sz="1600" b="1" i="0" u="none" strike="noStrike" kern="1200" cap="none" spc="0" normalizeH="0" baseline="0" noProof="0" dirty="0" smtClean="0">
                        <a:ln>
                          <a:noFill/>
                        </a:ln>
                        <a:solidFill>
                          <a:srgbClr val="1D5B2D"/>
                        </a:solidFill>
                        <a:effectLst/>
                        <a:uLnTx/>
                        <a:uFillTx/>
                        <a:latin typeface="Arial Unicode MS" pitchFamily="-112" charset="0"/>
                        <a:ea typeface="ＭＳ Ｐゴシック" pitchFamily="-112" charset="-128"/>
                        <a:cs typeface="+mn-cs"/>
                      </a:endParaRPr>
                    </a:p>
                  </a:txBody>
                  <a:tcPr marT="45726" marB="45726" anchor="ctr" horzOverflow="overflow">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12" charset="2"/>
                        <a:buNone/>
                        <a:tabLst/>
                      </a:pPr>
                      <a:r>
                        <a:rPr kumimoji="0" lang="en-US" sz="1600" b="0" i="0" u="none" strike="noStrike" cap="none" normalizeH="0" baseline="0" dirty="0" smtClean="0">
                          <a:ln>
                            <a:noFill/>
                          </a:ln>
                          <a:solidFill>
                            <a:schemeClr val="tx1"/>
                          </a:solidFill>
                          <a:effectLst/>
                          <a:latin typeface="+mj-lt"/>
                          <a:ea typeface="ＭＳ Ｐゴシック" pitchFamily="-112" charset="-128"/>
                        </a:rPr>
                        <a:t>100% per visit after $0-$75 copayment </a:t>
                      </a:r>
                      <a:r>
                        <a:rPr kumimoji="0" lang="en-US" sz="1600" b="0" i="0" u="none" strike="noStrike" kern="1200" cap="none" normalizeH="0" baseline="0" dirty="0" smtClean="0">
                          <a:ln>
                            <a:noFill/>
                          </a:ln>
                          <a:solidFill>
                            <a:schemeClr val="tx1"/>
                          </a:solidFill>
                          <a:effectLst/>
                          <a:latin typeface="+mn-lt"/>
                          <a:ea typeface="ＭＳ Ｐゴシック" pitchFamily="-112" charset="-128"/>
                          <a:cs typeface="+mn-cs"/>
                        </a:rPr>
                        <a:t>or 20% of the cost</a:t>
                      </a:r>
                      <a:r>
                        <a:rPr kumimoji="0" lang="en-US" sz="1600" b="0" i="0" u="none" strike="noStrike" cap="none" normalizeH="0" baseline="0" dirty="0" smtClean="0">
                          <a:ln>
                            <a:noFill/>
                          </a:ln>
                          <a:solidFill>
                            <a:schemeClr val="tx1"/>
                          </a:solidFill>
                          <a:effectLst/>
                          <a:latin typeface="+mj-lt"/>
                          <a:ea typeface="ＭＳ Ｐゴシック" pitchFamily="-112" charset="-128"/>
                        </a:rPr>
                        <a:t>                                               (based on services received)</a:t>
                      </a:r>
                    </a:p>
                  </a:txBody>
                  <a:tcPr marT="45726" marB="45726" anchor="ctr" horzOverflow="overflow">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12" charset="2"/>
                        <a:buNone/>
                        <a:tabLst/>
                      </a:pPr>
                      <a:r>
                        <a:rPr kumimoji="0" lang="en-US" sz="1600" b="0" i="0" u="none" strike="noStrike" kern="1200" cap="none" normalizeH="0" baseline="0" dirty="0" smtClean="0">
                          <a:ln>
                            <a:noFill/>
                          </a:ln>
                          <a:solidFill>
                            <a:schemeClr val="tx1"/>
                          </a:solidFill>
                          <a:effectLst/>
                          <a:latin typeface="+mn-lt"/>
                          <a:ea typeface="ＭＳ Ｐゴシック" pitchFamily="-112" charset="-128"/>
                          <a:cs typeface="+mn-cs"/>
                        </a:rPr>
                        <a:t>100% per visit after $0-$75 copayment or 20% of the cost                                               (based on services received)</a:t>
                      </a:r>
                    </a:p>
                  </a:txBody>
                  <a:tcPr marT="45726" marB="45726" anchor="ctr" horzOverflow="overflow">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r>
              <a:tr h="49593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112" charset="2"/>
                        <a:buNone/>
                        <a:tabLst/>
                      </a:pPr>
                      <a:r>
                        <a:rPr kumimoji="0" lang="en-US" sz="1600" b="1" u="none" strike="noStrike" cap="none" normalizeH="0" baseline="0" dirty="0" smtClean="0">
                          <a:ln>
                            <a:noFill/>
                          </a:ln>
                          <a:solidFill>
                            <a:srgbClr val="1D5B2D"/>
                          </a:solidFill>
                          <a:effectLst/>
                        </a:rPr>
                        <a:t>Emergency Room Care</a:t>
                      </a:r>
                      <a:endParaRPr kumimoji="0" lang="en-US" sz="1600" b="1" i="0" u="none" strike="noStrike" cap="none" normalizeH="0" baseline="0" dirty="0" smtClean="0">
                        <a:ln>
                          <a:noFill/>
                        </a:ln>
                        <a:solidFill>
                          <a:srgbClr val="1D5B2D"/>
                        </a:solidFill>
                        <a:effectLst/>
                        <a:latin typeface="Arial Unicode MS" pitchFamily="-112" charset="0"/>
                        <a:ea typeface="ＭＳ Ｐゴシック" pitchFamily="-112" charset="-128"/>
                      </a:endParaRPr>
                    </a:p>
                  </a:txBody>
                  <a:tcPr marT="45726" marB="45726" anchor="ctr" horzOverflow="overflow">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12" charset="2"/>
                        <a:buNone/>
                        <a:tabLst/>
                      </a:pPr>
                      <a:r>
                        <a:rPr kumimoji="0" lang="en-US" sz="1600" b="0" i="0" u="none" strike="noStrike" cap="none" normalizeH="0" baseline="0" dirty="0" smtClean="0">
                          <a:ln>
                            <a:noFill/>
                          </a:ln>
                          <a:solidFill>
                            <a:schemeClr val="tx1"/>
                          </a:solidFill>
                          <a:effectLst/>
                          <a:latin typeface="+mj-lt"/>
                          <a:ea typeface="+mn-ea"/>
                        </a:rPr>
                        <a:t>100% per visit after $50 copayment                                                                       (waived if admitted within 72 hours)</a:t>
                      </a:r>
                      <a:endParaRPr kumimoji="0" lang="en-US" sz="1600" b="0" i="0" u="none" strike="noStrike" cap="none" normalizeH="0" baseline="0" dirty="0" smtClean="0">
                        <a:ln>
                          <a:noFill/>
                        </a:ln>
                        <a:solidFill>
                          <a:schemeClr val="tx1"/>
                        </a:solidFill>
                        <a:effectLst/>
                        <a:latin typeface="+mj-lt"/>
                        <a:ea typeface="ＭＳ Ｐゴシック" pitchFamily="-112" charset="-128"/>
                      </a:endParaRPr>
                    </a:p>
                  </a:txBody>
                  <a:tcPr marT="45726" marB="45726" anchor="ctr" horzOverflow="overflow">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12" charset="2"/>
                        <a:buNone/>
                        <a:tabLst/>
                        <a:defRPr/>
                      </a:pPr>
                      <a:r>
                        <a:rPr kumimoji="0" lang="en-US" sz="1600" b="0" i="0" u="none" strike="noStrike" kern="1200" cap="none" normalizeH="0" baseline="0" dirty="0" smtClean="0">
                          <a:ln>
                            <a:noFill/>
                          </a:ln>
                          <a:solidFill>
                            <a:schemeClr val="tx1"/>
                          </a:solidFill>
                          <a:effectLst/>
                          <a:latin typeface="+mn-lt"/>
                          <a:ea typeface="+mn-ea"/>
                          <a:cs typeface="+mn-cs"/>
                        </a:rPr>
                        <a:t>100% per visit after $50 copayment                                                                       (waived if admitted within 72 hours)</a:t>
                      </a:r>
                      <a:endParaRPr kumimoji="0" lang="en-US" sz="1600" b="0" i="0" u="none" strike="noStrike" kern="1200" cap="none" normalizeH="0" baseline="0" dirty="0" smtClean="0">
                        <a:ln>
                          <a:noFill/>
                        </a:ln>
                        <a:solidFill>
                          <a:schemeClr val="tx1"/>
                        </a:solidFill>
                        <a:effectLst/>
                        <a:latin typeface="+mn-lt"/>
                        <a:ea typeface="ＭＳ Ｐゴシック" pitchFamily="-112" charset="-128"/>
                        <a:cs typeface="+mn-cs"/>
                      </a:endParaRPr>
                    </a:p>
                  </a:txBody>
                  <a:tcPr marT="45726" marB="45726" anchor="ctr" horzOverflow="overflow">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112" charset="2"/>
                        <a:buNone/>
                        <a:tabLst/>
                      </a:pPr>
                      <a:r>
                        <a:rPr kumimoji="0" lang="en-US" sz="1600" b="1" u="none" strike="noStrike" cap="none" normalizeH="0" baseline="0" dirty="0" smtClean="0">
                          <a:ln>
                            <a:noFill/>
                          </a:ln>
                          <a:solidFill>
                            <a:srgbClr val="1D5B2D"/>
                          </a:solidFill>
                          <a:effectLst/>
                        </a:rPr>
                        <a:t>Primary Care Physician</a:t>
                      </a:r>
                      <a:endParaRPr kumimoji="0" lang="en-US" sz="1600" b="1" i="0" u="none" strike="noStrike" cap="none" normalizeH="0" baseline="0" dirty="0" smtClean="0">
                        <a:ln>
                          <a:noFill/>
                        </a:ln>
                        <a:solidFill>
                          <a:srgbClr val="1D5B2D"/>
                        </a:solidFill>
                        <a:effectLst/>
                        <a:latin typeface="Arial Unicode MS" pitchFamily="-112" charset="0"/>
                        <a:ea typeface="ＭＳ Ｐゴシック" pitchFamily="-112" charset="-128"/>
                      </a:endParaRPr>
                    </a:p>
                  </a:txBody>
                  <a:tcPr marT="45726" marB="45726" anchor="ctr" horzOverflow="overflow">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12" charset="2"/>
                        <a:buNone/>
                        <a:tabLst/>
                      </a:pPr>
                      <a:r>
                        <a:rPr kumimoji="0" lang="en-US" sz="1600" b="0" i="0" u="none" strike="noStrike" cap="none" normalizeH="0" baseline="0" dirty="0" smtClean="0">
                          <a:ln>
                            <a:noFill/>
                          </a:ln>
                          <a:solidFill>
                            <a:schemeClr val="tx1"/>
                          </a:solidFill>
                          <a:effectLst/>
                          <a:latin typeface="+mj-lt"/>
                          <a:ea typeface="+mn-ea"/>
                        </a:rPr>
                        <a:t>100% per visit after $15 copayment</a:t>
                      </a:r>
                    </a:p>
                  </a:txBody>
                  <a:tcPr marT="45726" marB="45726" anchor="ctr" horzOverflow="overflow">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12" charset="2"/>
                        <a:buNone/>
                        <a:tabLst/>
                      </a:pPr>
                      <a:r>
                        <a:rPr kumimoji="0" lang="en-US" sz="1600" b="0" i="0" u="none" strike="noStrike" kern="1200" cap="none" normalizeH="0" baseline="0" dirty="0" smtClean="0">
                          <a:ln>
                            <a:noFill/>
                          </a:ln>
                          <a:solidFill>
                            <a:schemeClr val="tx1"/>
                          </a:solidFill>
                          <a:effectLst/>
                          <a:latin typeface="+mn-lt"/>
                          <a:ea typeface="+mn-ea"/>
                          <a:cs typeface="+mn-cs"/>
                        </a:rPr>
                        <a:t>100% per visit after $15 copayment</a:t>
                      </a:r>
                      <a:endParaRPr kumimoji="0" lang="en-US" sz="1600" b="0" i="0" u="none" strike="noStrike" kern="1200" cap="none" normalizeH="0" baseline="0" dirty="0" smtClean="0">
                        <a:ln>
                          <a:noFill/>
                        </a:ln>
                        <a:solidFill>
                          <a:schemeClr val="tx1"/>
                        </a:solidFill>
                        <a:effectLst/>
                        <a:latin typeface="+mn-lt"/>
                        <a:ea typeface="ＭＳ Ｐゴシック" pitchFamily="-112" charset="-128"/>
                        <a:cs typeface="+mn-cs"/>
                      </a:endParaRPr>
                    </a:p>
                  </a:txBody>
                  <a:tcPr marT="45726" marB="45726" anchor="ctr" horzOverflow="overflow">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112" charset="2"/>
                        <a:buNone/>
                        <a:tabLst/>
                      </a:pPr>
                      <a:r>
                        <a:rPr kumimoji="0" lang="en-US" sz="1600" b="1" u="none" strike="noStrike" cap="none" normalizeH="0" baseline="0" dirty="0" smtClean="0">
                          <a:ln>
                            <a:noFill/>
                          </a:ln>
                          <a:solidFill>
                            <a:srgbClr val="1D5B2D"/>
                          </a:solidFill>
                          <a:effectLst/>
                        </a:rPr>
                        <a:t>Specialist</a:t>
                      </a:r>
                      <a:endParaRPr kumimoji="0" lang="en-US" sz="1600" b="1" i="0" u="none" strike="noStrike" cap="none" normalizeH="0" baseline="0" dirty="0" smtClean="0">
                        <a:ln>
                          <a:noFill/>
                        </a:ln>
                        <a:solidFill>
                          <a:srgbClr val="1D5B2D"/>
                        </a:solidFill>
                        <a:effectLst/>
                        <a:latin typeface="Arial Unicode MS" pitchFamily="-112" charset="0"/>
                        <a:ea typeface="ＭＳ Ｐゴシック" pitchFamily="-112" charset="-128"/>
                      </a:endParaRPr>
                    </a:p>
                  </a:txBody>
                  <a:tcPr marT="45726" marB="45726" anchor="ctr" horzOverflow="overflow">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12" charset="2"/>
                        <a:buNone/>
                        <a:tabLst/>
                      </a:pPr>
                      <a:r>
                        <a:rPr kumimoji="0" lang="en-US" sz="1600" b="0" i="0" u="none" strike="noStrike" cap="none" normalizeH="0" baseline="0" dirty="0" smtClean="0">
                          <a:ln>
                            <a:noFill/>
                          </a:ln>
                          <a:solidFill>
                            <a:schemeClr val="tx1"/>
                          </a:solidFill>
                          <a:effectLst/>
                          <a:latin typeface="+mj-lt"/>
                          <a:ea typeface="+mn-ea"/>
                        </a:rPr>
                        <a:t>100% per visit after $30 copayment</a:t>
                      </a:r>
                      <a:endParaRPr kumimoji="0" lang="en-US" sz="1600" b="0" i="0" u="none" strike="noStrike" cap="none" normalizeH="0" baseline="0" dirty="0" smtClean="0">
                        <a:ln>
                          <a:noFill/>
                        </a:ln>
                        <a:solidFill>
                          <a:schemeClr val="tx1"/>
                        </a:solidFill>
                        <a:effectLst/>
                        <a:latin typeface="+mj-lt"/>
                        <a:ea typeface="ＭＳ Ｐゴシック" pitchFamily="-112" charset="-128"/>
                      </a:endParaRPr>
                    </a:p>
                  </a:txBody>
                  <a:tcPr marT="45726" marB="45726" anchor="ctr" horzOverflow="overflow">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12" charset="2"/>
                        <a:buNone/>
                        <a:tabLst/>
                      </a:pPr>
                      <a:r>
                        <a:rPr kumimoji="0" lang="en-US" sz="1600" b="0" i="0" u="none" strike="noStrike" kern="1200" cap="none" normalizeH="0" baseline="0" dirty="0" smtClean="0">
                          <a:ln>
                            <a:noFill/>
                          </a:ln>
                          <a:solidFill>
                            <a:schemeClr val="tx1"/>
                          </a:solidFill>
                          <a:effectLst/>
                          <a:latin typeface="+mn-lt"/>
                          <a:ea typeface="+mn-ea"/>
                          <a:cs typeface="+mn-cs"/>
                        </a:rPr>
                        <a:t>100% per visit after $30 copayment</a:t>
                      </a:r>
                      <a:endParaRPr kumimoji="0" lang="en-US" sz="1600" b="0" i="0" u="none" strike="noStrike" kern="1200" cap="none" normalizeH="0" baseline="0" dirty="0" smtClean="0">
                        <a:ln>
                          <a:noFill/>
                        </a:ln>
                        <a:solidFill>
                          <a:schemeClr val="tx1"/>
                        </a:solidFill>
                        <a:effectLst/>
                        <a:latin typeface="+mn-lt"/>
                        <a:ea typeface="ＭＳ Ｐゴシック" pitchFamily="-112" charset="-128"/>
                        <a:cs typeface="+mn-cs"/>
                      </a:endParaRPr>
                    </a:p>
                  </a:txBody>
                  <a:tcPr marT="45726" marB="45726" anchor="ctr" horzOverflow="overflow">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tr>
              <a:tr h="324105">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112" charset="2"/>
                        <a:buNone/>
                        <a:tabLst/>
                      </a:pPr>
                      <a:r>
                        <a:rPr kumimoji="0" lang="en-US" sz="1600" b="1" u="none" strike="noStrike" cap="none" normalizeH="0" baseline="0" dirty="0" smtClean="0">
                          <a:ln>
                            <a:noFill/>
                          </a:ln>
                          <a:solidFill>
                            <a:srgbClr val="1D5B2D"/>
                          </a:solidFill>
                          <a:effectLst/>
                        </a:rPr>
                        <a:t>Durable Medical Equipment</a:t>
                      </a:r>
                      <a:endParaRPr kumimoji="0" lang="en-US" sz="1600" b="1" i="0" u="none" strike="noStrike" cap="none" normalizeH="0" baseline="0" dirty="0" smtClean="0">
                        <a:ln>
                          <a:noFill/>
                        </a:ln>
                        <a:solidFill>
                          <a:srgbClr val="1D5B2D"/>
                        </a:solidFill>
                        <a:effectLst/>
                        <a:latin typeface="Arial Unicode MS" pitchFamily="-112" charset="0"/>
                        <a:ea typeface="ＭＳ Ｐゴシック" pitchFamily="-112" charset="-128"/>
                      </a:endParaRPr>
                    </a:p>
                  </a:txBody>
                  <a:tcPr marT="45726" marB="45726" anchor="ctr" horzOverflow="overflow">
                    <a:lnT w="12700" cap="flat" cmpd="sng" algn="ctr">
                      <a:solidFill>
                        <a:schemeClr val="tx1"/>
                      </a:solidFill>
                      <a:prstDash val="sys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12" charset="2"/>
                        <a:buNone/>
                        <a:tabLst/>
                      </a:pPr>
                      <a:r>
                        <a:rPr kumimoji="0" lang="en-US" sz="1600" b="0" i="0" u="none" strike="noStrike" cap="none" normalizeH="0" baseline="0" dirty="0" smtClean="0">
                          <a:ln>
                            <a:noFill/>
                          </a:ln>
                          <a:solidFill>
                            <a:schemeClr val="tx1"/>
                          </a:solidFill>
                          <a:effectLst/>
                          <a:latin typeface="+mj-lt"/>
                          <a:ea typeface="+mn-ea"/>
                        </a:rPr>
                        <a:t>10%</a:t>
                      </a:r>
                      <a:endParaRPr kumimoji="0" lang="en-US" sz="1600" b="0" i="0" u="none" strike="noStrike" cap="none" normalizeH="0" baseline="0" dirty="0" smtClean="0">
                        <a:ln>
                          <a:noFill/>
                        </a:ln>
                        <a:solidFill>
                          <a:schemeClr val="tx1"/>
                        </a:solidFill>
                        <a:effectLst/>
                        <a:latin typeface="+mj-lt"/>
                        <a:ea typeface="ＭＳ Ｐゴシック" pitchFamily="-112" charset="-128"/>
                      </a:endParaRPr>
                    </a:p>
                  </a:txBody>
                  <a:tcPr marT="45726" marB="45726" anchor="ctr" horzOverflow="overflow">
                    <a:lnT w="12700" cap="flat" cmpd="sng" algn="ctr">
                      <a:solidFill>
                        <a:schemeClr val="tx1"/>
                      </a:solidFill>
                      <a:prstDash val="sysDash"/>
                      <a:round/>
                      <a:headEnd type="none" w="med" len="med"/>
                      <a:tailEnd type="none" w="med" len="med"/>
                    </a:lnT>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112" charset="2"/>
                        <a:buNone/>
                        <a:tabLst/>
                      </a:pPr>
                      <a:r>
                        <a:rPr kumimoji="0" lang="en-US" sz="1600" b="0" i="0" u="none" strike="noStrike" cap="none" normalizeH="0" baseline="0" dirty="0" smtClean="0">
                          <a:ln>
                            <a:noFill/>
                          </a:ln>
                          <a:solidFill>
                            <a:schemeClr val="tx1"/>
                          </a:solidFill>
                          <a:effectLst/>
                          <a:latin typeface="+mj-lt"/>
                          <a:ea typeface="ＭＳ Ｐゴシック" pitchFamily="-112" charset="-128"/>
                        </a:rPr>
                        <a:t>10%</a:t>
                      </a:r>
                    </a:p>
                  </a:txBody>
                  <a:tcPr marT="45726" marB="45726" anchor="ctr" horzOverflow="overflow">
                    <a:lnT w="12700" cap="flat" cmpd="sng" algn="ctr">
                      <a:solidFill>
                        <a:schemeClr val="tx1"/>
                      </a:solidFill>
                      <a:prstDash val="sysDash"/>
                      <a:round/>
                      <a:headEnd type="none" w="med" len="med"/>
                      <a:tailEnd type="none" w="med" len="med"/>
                    </a:lnT>
                  </a:tcPr>
                </a:tc>
              </a:tr>
            </a:tbl>
          </a:graphicData>
        </a:graphic>
      </p:graphicFrame>
    </p:spTree>
    <p:extLst>
      <p:ext uri="{BB962C8B-B14F-4D97-AF65-F5344CB8AC3E}">
        <p14:creationId xmlns:p14="http://schemas.microsoft.com/office/powerpoint/2010/main" val="547461599"/>
      </p:ext>
    </p:extLst>
  </p:cSld>
  <p:clrMapOvr>
    <a:masterClrMapping/>
  </p:clrMapOvr>
  <p:timing>
    <p:tnLst>
      <p:par>
        <p:cTn id="1" dur="indefinite" restart="never" nodeType="tmRoot"/>
      </p:par>
    </p:tnLst>
  </p:timing>
</p:sld>
</file>

<file path=ppt/theme/theme1.xml><?xml version="1.0" encoding="utf-8"?>
<a:theme xmlns:a="http://schemas.openxmlformats.org/drawingml/2006/main" name="Humana_Template_111511">
  <a:themeElements>
    <a:clrScheme name="Humana_11_11">
      <a:dk1>
        <a:srgbClr val="1A1812"/>
      </a:dk1>
      <a:lt1>
        <a:srgbClr val="FFFFFF"/>
      </a:lt1>
      <a:dk2>
        <a:srgbClr val="FFFFFF"/>
      </a:dk2>
      <a:lt2>
        <a:srgbClr val="5C9A1B"/>
      </a:lt2>
      <a:accent1>
        <a:srgbClr val="5C9A1B"/>
      </a:accent1>
      <a:accent2>
        <a:srgbClr val="1D5B2D"/>
      </a:accent2>
      <a:accent3>
        <a:srgbClr val="1A1812"/>
      </a:accent3>
      <a:accent4>
        <a:srgbClr val="AA005F"/>
      </a:accent4>
      <a:accent5>
        <a:srgbClr val="D5D5D5"/>
      </a:accent5>
      <a:accent6>
        <a:srgbClr val="5C9A1B"/>
      </a:accent6>
      <a:hlink>
        <a:srgbClr val="AA005F"/>
      </a:hlink>
      <a:folHlink>
        <a:srgbClr val="D5D5D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54000">
              <a:schemeClr val="accent1"/>
            </a:gs>
            <a:gs pos="100000">
              <a:schemeClr val="accent2">
                <a:lumMod val="100000"/>
              </a:schemeClr>
            </a:gs>
          </a:gsLst>
          <a:lin ang="5400000" scaled="0"/>
        </a:gradFill>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755ABFF81ADC45A50FEC1902361DD4" ma:contentTypeVersion="0" ma:contentTypeDescription="Create a new document." ma:contentTypeScope="" ma:versionID="2c45e1c2e54f343a4ee7ec07661a35e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875489-4DAD-40BA-B906-B2ECE47270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19CCDA1-8328-4508-B63E-E9713403DB93}">
  <ds:schemaRefs>
    <ds:schemaRef ds:uri="http://purl.org/dc/elements/1.1/"/>
    <ds:schemaRef ds:uri="http://schemas.microsoft.com/office/2006/metadata/propertie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 ds:uri="http://purl.org/dc/terms/"/>
  </ds:schemaRefs>
</ds:datastoreItem>
</file>

<file path=customXml/itemProps3.xml><?xml version="1.0" encoding="utf-8"?>
<ds:datastoreItem xmlns:ds="http://schemas.openxmlformats.org/officeDocument/2006/customXml" ds:itemID="{4FE7955B-6F3C-44D7-8573-42CEED35AE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Humana_Template_111511</Template>
  <TotalTime>5911</TotalTime>
  <Words>3281</Words>
  <Application>Microsoft Office PowerPoint</Application>
  <PresentationFormat>On-screen Show (4:3)</PresentationFormat>
  <Paragraphs>348</Paragraphs>
  <Slides>28</Slides>
  <Notes>26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Humana_Template_111511</vt:lpstr>
      <vt:lpstr>PowerPoint Presentation</vt:lpstr>
      <vt:lpstr>Let’s talk about</vt:lpstr>
      <vt:lpstr>About Humana: Experience behind the coverage</vt:lpstr>
      <vt:lpstr> Overview of Humana’s Medicare Advantage Plan</vt:lpstr>
      <vt:lpstr>Your Humana member identification ID card</vt:lpstr>
      <vt:lpstr>   Your Humana Medicare Employer PPO Plan</vt:lpstr>
      <vt:lpstr> Your Humana Medicare Employer PPO plan</vt:lpstr>
      <vt:lpstr>  Your Humana Medicare Employer PPO Plan</vt:lpstr>
      <vt:lpstr>  Your Humana Medicare Employer PPO Plan</vt:lpstr>
      <vt:lpstr> Your Part D Coverage</vt:lpstr>
      <vt:lpstr> Your Part D Coverage</vt:lpstr>
      <vt:lpstr>  Prescription drug formulary</vt:lpstr>
      <vt:lpstr> Mail Order Pharmacy</vt:lpstr>
      <vt:lpstr> SmartSummary® mailed to your home </vt:lpstr>
      <vt:lpstr>Extra benefits</vt:lpstr>
      <vt:lpstr> Humana Active Outlook®</vt:lpstr>
      <vt:lpstr> Get fit your way™ with SilverSneakers® Fitness</vt:lpstr>
      <vt:lpstr> SilverSneakers® Steps</vt:lpstr>
      <vt:lpstr>HumanaVitality®</vt:lpstr>
      <vt:lpstr> Smoking cessation program </vt:lpstr>
      <vt:lpstr> Health management programs</vt:lpstr>
      <vt:lpstr> MyHumana </vt:lpstr>
      <vt:lpstr> HumanaFirst®</vt:lpstr>
      <vt:lpstr> Next steps: enrollment</vt:lpstr>
      <vt:lpstr>What happens after I enroll?</vt:lpstr>
      <vt:lpstr>  Where to find more information</vt:lpstr>
      <vt:lpstr> Humana Group Medicare</vt:lpstr>
      <vt:lpstr>PowerPoint Presentation</vt:lpstr>
    </vt:vector>
  </TitlesOfParts>
  <Company>Humana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can be either two or three lines and appear here</dc:title>
  <dc:creator>Toni Michelle Newton</dc:creator>
  <cp:lastModifiedBy>Purves, Nancy</cp:lastModifiedBy>
  <cp:revision>254</cp:revision>
  <cp:lastPrinted>2011-08-26T16:01:27Z</cp:lastPrinted>
  <dcterms:created xsi:type="dcterms:W3CDTF">2012-05-15T16:42:56Z</dcterms:created>
  <dcterms:modified xsi:type="dcterms:W3CDTF">2014-10-12T21:55:13Z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0x010100FE755ABFF81ADC45A50FEC1902361DD4</vt:lpwstr>
  </property>
</Properties>
</file>