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88" r:id="rId4"/>
    <p:sldId id="281" r:id="rId5"/>
    <p:sldId id="262" r:id="rId6"/>
    <p:sldId id="287" r:id="rId7"/>
    <p:sldId id="266" r:id="rId8"/>
    <p:sldId id="283" r:id="rId9"/>
    <p:sldId id="289" r:id="rId10"/>
    <p:sldId id="272" r:id="rId11"/>
    <p:sldId id="275" r:id="rId12"/>
    <p:sldId id="276" r:id="rId13"/>
    <p:sldId id="291" r:id="rId14"/>
    <p:sldId id="282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290" r:id="rId32"/>
  </p:sldIdLst>
  <p:sldSz cx="9144000" cy="6858000" type="screen4x3"/>
  <p:notesSz cx="6858000" cy="9144000"/>
  <p:custShowLst>
    <p:custShow name="Cover Repeats" id="0">
      <p:sldLst/>
    </p:custShow>
    <p:custShow name="Regular" id="1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orient="horz" pos="1084">
          <p15:clr>
            <a:srgbClr val="A4A3A4"/>
          </p15:clr>
        </p15:guide>
        <p15:guide id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99852" autoAdjust="0"/>
  </p:normalViewPr>
  <p:slideViewPr>
    <p:cSldViewPr snapToGrid="0" snapToObjects="1" showGuides="1">
      <p:cViewPr>
        <p:scale>
          <a:sx n="76" d="100"/>
          <a:sy n="76" d="100"/>
        </p:scale>
        <p:origin x="-1090" y="-19"/>
      </p:cViewPr>
      <p:guideLst>
        <p:guide orient="horz"/>
        <p:guide orient="horz" pos="1084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C4CA8-5B06-FC48-89F3-B83747660F2D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73C26-5C3D-5E4F-BBEB-EE3058EFF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591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9105B-C9B4-104D-8A7F-6B5F3F7A2952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C9CC8-0A46-574F-B64E-414B9AD3C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966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/>
              </a:gs>
              <a:gs pos="5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994" y="6571035"/>
            <a:ext cx="2133600" cy="274573"/>
          </a:xfrm>
          <a:prstGeom prst="rect">
            <a:avLst/>
          </a:prstGeom>
        </p:spPr>
        <p:txBody>
          <a:bodyPr/>
          <a:lstStyle/>
          <a:p>
            <a:fld id="{BF9D72F9-AA9B-744E-A371-28742A6D07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KP Logo thriv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0" y="320040"/>
            <a:ext cx="2286000" cy="393700"/>
          </a:xfrm>
          <a:prstGeom prst="rect">
            <a:avLst/>
          </a:prstGeom>
          <a:effectLst>
            <a:outerShdw blurRad="101600" dist="25400" dir="5400000" sx="101000" sy="101000" algn="tl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6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9616"/>
            <a:ext cx="9144000" cy="589142"/>
          </a:xfr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2368294"/>
            <a:ext cx="8229600" cy="34466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994" y="6571035"/>
            <a:ext cx="2133600" cy="274573"/>
          </a:xfrm>
          <a:prstGeom prst="rect">
            <a:avLst/>
          </a:prstGeom>
        </p:spPr>
        <p:txBody>
          <a:bodyPr/>
          <a:lstStyle/>
          <a:p>
            <a:fld id="{BF9D72F9-AA9B-744E-A371-28742A6D07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P Logo thriv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0" y="320040"/>
            <a:ext cx="2286000" cy="393700"/>
          </a:xfrm>
          <a:prstGeom prst="rect">
            <a:avLst/>
          </a:prstGeom>
          <a:effectLst>
            <a:outerShdw blurRad="101600" dist="25400" dir="5400000" sx="101000" sy="101000" algn="tl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202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616074"/>
            <a:ext cx="8229600" cy="44622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KP Logo thriv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0" y="320040"/>
            <a:ext cx="2286000" cy="393700"/>
          </a:xfrm>
          <a:prstGeom prst="rect">
            <a:avLst/>
          </a:prstGeom>
          <a:effectLst>
            <a:outerShdw blurRad="101600" dist="25400" dir="5400000" sx="101000" sy="101000" algn="tl" rotWithShape="0">
              <a:prstClr val="black">
                <a:alpha val="6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10280"/>
            <a:ext cx="5949695" cy="662916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7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/>
              </a:gs>
              <a:gs pos="5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P Logo thriv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0" y="320040"/>
            <a:ext cx="2286000" cy="393700"/>
          </a:xfrm>
          <a:prstGeom prst="rect">
            <a:avLst/>
          </a:prstGeom>
          <a:effectLst>
            <a:outerShdw blurRad="101600" dist="25400" dir="5400000" sx="101000" sy="101000" algn="tl" rotWithShape="0">
              <a:prstClr val="black">
                <a:alpha val="6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0976" y="2599280"/>
            <a:ext cx="7772400" cy="1362075"/>
          </a:xfrm>
        </p:spPr>
        <p:txBody>
          <a:bodyPr lIns="0" tIns="0" rIns="0" bIns="0" anchor="t">
            <a:noAutofit/>
          </a:bodyPr>
          <a:lstStyle>
            <a:lvl1pPr algn="l">
              <a:defRPr sz="3800" b="1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50976" y="1920240"/>
            <a:ext cx="7772400" cy="462589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55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994" y="6571035"/>
            <a:ext cx="2133600" cy="274573"/>
          </a:xfrm>
          <a:prstGeom prst="rect">
            <a:avLst/>
          </a:prstGeom>
        </p:spPr>
        <p:txBody>
          <a:bodyPr/>
          <a:lstStyle/>
          <a:p>
            <a:fld id="{BF9D72F9-AA9B-744E-A371-28742A6D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4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7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jp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5.jp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7.emf"/><Relationship Id="rId7" Type="http://schemas.openxmlformats.org/officeDocument/2006/relationships/image" Target="../media/image42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38.emf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44.jp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55.jp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62.jp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27908" y="2302085"/>
            <a:ext cx="7772400" cy="7848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50" b="0" i="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effectLst>
                  <a:outerShdw blurRad="101600" dist="38100" dir="5400000" sx="101000" sy="101000" algn="tl" rotWithShape="0">
                    <a:prstClr val="black">
                      <a:alpha val="60000"/>
                    </a:prstClr>
                  </a:outerShdw>
                </a:effectLst>
              </a:rPr>
              <a:t>Presenting Medicare 101 and </a:t>
            </a:r>
            <a:endParaRPr lang="en-US" dirty="0" smtClean="0">
              <a:effectLst>
                <a:outerShdw blurRad="101600" dist="38100" dir="5400000" sx="101000" sy="101000" algn="tl" rotWithShape="0">
                  <a:prstClr val="black">
                    <a:alpha val="60000"/>
                  </a:prstClr>
                </a:outerShdw>
              </a:effectLst>
            </a:endParaRPr>
          </a:p>
          <a:p>
            <a:r>
              <a:rPr lang="en-US" dirty="0" smtClean="0">
                <a:effectLst>
                  <a:outerShdw blurRad="101600" dist="38100" dir="5400000" sx="101000" sy="101000" algn="tl" rotWithShape="0">
                    <a:prstClr val="black">
                      <a:alpha val="60000"/>
                    </a:prstClr>
                  </a:outerShdw>
                </a:effectLst>
              </a:rPr>
              <a:t>Kaiser </a:t>
            </a:r>
            <a:r>
              <a:rPr lang="en-US" dirty="0">
                <a:effectLst>
                  <a:outerShdw blurRad="101600" dist="38100" dir="5400000" sx="101000" sy="101000" algn="tl" rotWithShape="0">
                    <a:prstClr val="black">
                      <a:alpha val="60000"/>
                    </a:prstClr>
                  </a:outerShdw>
                </a:effectLst>
              </a:rPr>
              <a:t>Permanente </a:t>
            </a:r>
            <a:r>
              <a:rPr lang="en-US" dirty="0" smtClean="0">
                <a:effectLst>
                  <a:outerShdw blurRad="101600" dist="38100" dir="5400000" sx="101000" sy="101000" algn="tl" rotWithShape="0">
                    <a:prstClr val="black">
                      <a:alpha val="60000"/>
                    </a:prstClr>
                  </a:outerShdw>
                </a:effectLst>
              </a:rPr>
              <a:t>Senior </a:t>
            </a:r>
            <a:r>
              <a:rPr lang="en-US" dirty="0">
                <a:effectLst>
                  <a:outerShdw blurRad="101600" dist="38100" dir="5400000" sx="101000" sy="101000" algn="tl" rotWithShape="0">
                    <a:prstClr val="black">
                      <a:alpha val="60000"/>
                    </a:prstClr>
                  </a:outerShdw>
                </a:effectLst>
              </a:rPr>
              <a:t>Advantage (</a:t>
            </a:r>
            <a:r>
              <a:rPr lang="en-US" dirty="0" smtClean="0">
                <a:effectLst>
                  <a:outerShdw blurRad="101600" dist="38100" dir="5400000" sx="101000" sy="101000" algn="tl" rotWithShape="0">
                    <a:prstClr val="black">
                      <a:alpha val="60000"/>
                    </a:prstClr>
                  </a:outerShdw>
                </a:effectLst>
              </a:rPr>
              <a:t>HMO)</a:t>
            </a:r>
            <a:endParaRPr lang="en-US" dirty="0">
              <a:effectLst>
                <a:outerShdw blurRad="101600" dist="38100" dir="5400000" sx="101000" sy="101000" algn="tl" rotWithShape="0">
                  <a:prstClr val="black">
                    <a:alpha val="60000"/>
                  </a:prstClr>
                </a:outerShdw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097280" y="1666404"/>
            <a:ext cx="7772400" cy="5356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b="1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  <a:spcBef>
                <a:spcPts val="0"/>
              </a:spcBef>
            </a:pPr>
            <a:r>
              <a:rPr lang="en-US" dirty="0">
                <a:effectLst>
                  <a:outerShdw blurRad="101600" dist="38100" dir="5400000" sx="101000" sy="101000" algn="tl" rotWithShape="0">
                    <a:prstClr val="black">
                      <a:alpha val="50000"/>
                    </a:prstClr>
                  </a:outerShdw>
                </a:effectLst>
              </a:rPr>
              <a:t>Welcome to Kaiser Permanente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788" y="5104703"/>
            <a:ext cx="7772400" cy="1592744"/>
          </a:xfrm>
          <a:prstGeom prst="rect">
            <a:avLst/>
          </a:prstGeom>
          <a:effectLst/>
        </p:spPr>
        <p:txBody>
          <a:bodyPr lIns="0" tIns="0" rIns="0" bIns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50" b="0" i="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Gwinnett County Government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800" dirty="0">
              <a:solidFill>
                <a:schemeClr val="tx2"/>
              </a:solidFill>
              <a:effectLst/>
            </a:endParaRPr>
          </a:p>
          <a:p>
            <a:r>
              <a:rPr lang="en-US" sz="1800" dirty="0" smtClean="0">
                <a:solidFill>
                  <a:schemeClr val="tx2"/>
                </a:solidFill>
                <a:effectLst/>
              </a:rPr>
              <a:t>Anni </a:t>
            </a:r>
            <a:r>
              <a:rPr lang="en-US" sz="1800" dirty="0" err="1" smtClean="0">
                <a:solidFill>
                  <a:schemeClr val="tx2"/>
                </a:solidFill>
                <a:effectLst/>
              </a:rPr>
              <a:t>Kuechenmeister</a:t>
            </a:r>
            <a:endParaRPr lang="en-US" sz="1800" dirty="0">
              <a:solidFill>
                <a:schemeClr val="tx2"/>
              </a:solidFill>
              <a:effectLst/>
            </a:endParaRPr>
          </a:p>
          <a:p>
            <a:r>
              <a:rPr lang="en-US" sz="1800" dirty="0" smtClean="0">
                <a:solidFill>
                  <a:schemeClr val="tx2"/>
                </a:solidFill>
                <a:effectLst/>
              </a:rPr>
              <a:t>Medicare Account Manager</a:t>
            </a:r>
            <a:endParaRPr lang="en-US" sz="1800" dirty="0">
              <a:solidFill>
                <a:schemeClr val="tx2"/>
              </a:solidFill>
              <a:effectLst/>
            </a:endParaRPr>
          </a:p>
          <a:p>
            <a:r>
              <a:rPr lang="en-US" sz="1800" dirty="0" smtClean="0">
                <a:solidFill>
                  <a:schemeClr val="tx2"/>
                </a:solidFill>
                <a:effectLst/>
              </a:rPr>
              <a:t>October 2014</a:t>
            </a:r>
            <a:r>
              <a:rPr lang="en-US" sz="1800" dirty="0">
                <a:solidFill>
                  <a:schemeClr val="tx2"/>
                </a:solidFill>
                <a:effectLst/>
              </a:rPr>
              <a:t>			</a:t>
            </a:r>
            <a:r>
              <a:rPr lang="en-US" dirty="0">
                <a:solidFill>
                  <a:schemeClr val="tx2"/>
                </a:solidFill>
                <a:effectLst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972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82997"/>
            <a:ext cx="8229600" cy="5041603"/>
          </a:xfrm>
        </p:spPr>
        <p:txBody>
          <a:bodyPr/>
          <a:lstStyle/>
          <a:p>
            <a:r>
              <a:rPr lang="en-US" sz="1600" dirty="0" smtClean="0"/>
              <a:t>Senior </a:t>
            </a:r>
            <a:r>
              <a:rPr lang="en-US" sz="1600" dirty="0"/>
              <a:t>Advantage provides services covered by Medicare (including Medicare Part D prescription drug coverage</a:t>
            </a:r>
            <a:r>
              <a:rPr lang="en-US" sz="1600" dirty="0" smtClean="0"/>
              <a:t>).</a:t>
            </a:r>
            <a:endParaRPr lang="en-US" sz="1600" dirty="0"/>
          </a:p>
          <a:p>
            <a:r>
              <a:rPr lang="en-US" sz="1600" dirty="0" smtClean="0"/>
              <a:t>As </a:t>
            </a:r>
            <a:r>
              <a:rPr lang="en-US" sz="1600" dirty="0"/>
              <a:t>a Senior Advantage member, you get your Medicare benefits through Kaiser Permanente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sz="1800" dirty="0"/>
          </a:p>
          <a:p>
            <a:pPr>
              <a:buNone/>
            </a:pPr>
            <a:r>
              <a:rPr lang="en-US" sz="1800" b="1" dirty="0"/>
              <a:t>To enroll:</a:t>
            </a:r>
          </a:p>
          <a:p>
            <a:pPr>
              <a:buNone/>
            </a:pPr>
            <a:r>
              <a:rPr lang="en-US" sz="1800" b="1" dirty="0"/>
              <a:t>	Must complete Senior Advantage enrollment form</a:t>
            </a:r>
          </a:p>
          <a:p>
            <a:pPr>
              <a:buNone/>
            </a:pPr>
            <a:r>
              <a:rPr lang="en-US" sz="1800" b="1" dirty="0"/>
              <a:t>	Have Medicare parts A and B</a:t>
            </a:r>
          </a:p>
          <a:p>
            <a:pPr>
              <a:buNone/>
            </a:pPr>
            <a:r>
              <a:rPr lang="en-US" sz="1800" b="1" dirty="0"/>
              <a:t>	Reside in the Senior Advantage service area</a:t>
            </a:r>
          </a:p>
          <a:p>
            <a:pPr>
              <a:buNone/>
            </a:pPr>
            <a:r>
              <a:rPr lang="en-US" sz="1800" b="1" dirty="0"/>
              <a:t>	Current members will be notified</a:t>
            </a:r>
          </a:p>
          <a:p>
            <a:pPr>
              <a:buNone/>
            </a:pPr>
            <a:r>
              <a:rPr lang="en-US" sz="1800" b="1" dirty="0"/>
              <a:t>	Dependents will remain in HMO plan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Senior </a:t>
            </a:r>
            <a:r>
              <a:rPr lang="en-US" dirty="0" smtClean="0"/>
              <a:t>Advantage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94170" y="6324600"/>
            <a:ext cx="4354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341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Gwinnett County Government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Senior </a:t>
            </a:r>
            <a:r>
              <a:rPr lang="en-US" sz="1600" dirty="0"/>
              <a:t>Advantage </a:t>
            </a:r>
            <a:r>
              <a:rPr lang="en-US" sz="1600" dirty="0" smtClean="0"/>
              <a:t>Summary </a:t>
            </a:r>
            <a:r>
              <a:rPr lang="en-US" sz="1600" dirty="0"/>
              <a:t>of Benefits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(Jan-Dec 2015)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66262" y="6299429"/>
            <a:ext cx="7469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>
                <a:latin typeface="Arial"/>
                <a:cs typeface="Arial"/>
              </a:rPr>
              <a:t>This is a benefit summary of </a:t>
            </a:r>
            <a:r>
              <a:rPr lang="en-US" sz="1000" dirty="0" smtClean="0">
                <a:latin typeface="Arial"/>
                <a:cs typeface="Arial"/>
              </a:rPr>
              <a:t>Gwinnett County Government’ </a:t>
            </a:r>
            <a:r>
              <a:rPr lang="en-US" sz="1000" dirty="0">
                <a:latin typeface="Arial"/>
                <a:cs typeface="Arial"/>
              </a:rPr>
              <a:t>Kaiser Permanente </a:t>
            </a:r>
            <a:r>
              <a:rPr lang="en-US" sz="1000" dirty="0" smtClean="0">
                <a:latin typeface="Arial"/>
                <a:cs typeface="Arial"/>
              </a:rPr>
              <a:t>Senior Advantage </a:t>
            </a:r>
            <a:r>
              <a:rPr lang="en-US" sz="1000" dirty="0">
                <a:latin typeface="Arial"/>
                <a:cs typeface="Arial"/>
              </a:rPr>
              <a:t>group plan. All benefits are subject to the definitions, limitations, and exclusions set forth in the Kaiser Permanente </a:t>
            </a:r>
            <a:r>
              <a:rPr lang="en-US" sz="1000" dirty="0" smtClean="0">
                <a:latin typeface="Arial"/>
                <a:cs typeface="Arial"/>
              </a:rPr>
              <a:t>Senior Advantage Evidence </a:t>
            </a:r>
            <a:r>
              <a:rPr lang="en-US" sz="1000" dirty="0">
                <a:latin typeface="Arial"/>
                <a:cs typeface="Arial"/>
              </a:rPr>
              <a:t>of Coverage.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4170" y="6324600"/>
            <a:ext cx="424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18</a:t>
            </a:r>
            <a:endParaRPr lang="en-US" sz="1000" dirty="0"/>
          </a:p>
        </p:txBody>
      </p:sp>
      <p:graphicFrame>
        <p:nvGraphicFramePr>
          <p:cNvPr id="6" name="Group 1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310859"/>
              </p:ext>
            </p:extLst>
          </p:nvPr>
        </p:nvGraphicFramePr>
        <p:xfrm>
          <a:off x="625475" y="974396"/>
          <a:ext cx="8099425" cy="5286037"/>
        </p:xfrm>
        <a:graphic>
          <a:graphicData uri="http://schemas.openxmlformats.org/drawingml/2006/table">
            <a:tbl>
              <a:tblPr/>
              <a:tblGrid>
                <a:gridCol w="3652522"/>
                <a:gridCol w="4446903"/>
              </a:tblGrid>
              <a:tr h="38483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Services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Notes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275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Annual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Out-of-Pocket Maximum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$1,500 per calendar year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$3,000 per calendar year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848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Deductible</a:t>
                      </a: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$300 / $600</a:t>
                      </a: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848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Office Visits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$35 per visit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848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Lab/X-rays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 charge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848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Outpatient Surgery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$0 per procedure after deductible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848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Hospitalization Services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$0 per stay after deductible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848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Emergency Services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$50 per visit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848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Ambulance Services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$100 per trip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6253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Prescription Drugs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Generic and Brand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$10 /$30 for up to a 30-day supply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$20/$60 Mail order – 90 day supply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848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Hearing Aid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$1000 every 36 months/aid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848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Eyewear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$100 allowance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848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SilverSneakers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®</a:t>
                      </a: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Charge</a:t>
                      </a:r>
                    </a:p>
                  </a:txBody>
                  <a:tcPr marL="91447" marR="91447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1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600" dirty="0"/>
              <a:t>If you have questions on the </a:t>
            </a:r>
            <a:r>
              <a:rPr lang="en-US" sz="1600" dirty="0" smtClean="0"/>
              <a:t>Gwinnett County Senior </a:t>
            </a:r>
            <a:r>
              <a:rPr lang="en-US" sz="1600" dirty="0"/>
              <a:t>Advantage </a:t>
            </a:r>
            <a:r>
              <a:rPr lang="en-US" sz="1600" dirty="0" smtClean="0"/>
              <a:t>Group </a:t>
            </a:r>
            <a:r>
              <a:rPr lang="en-US" sz="1600" dirty="0"/>
              <a:t>Plan, contact your HR Benefits Department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/>
              <a:t>Kaiser Permanente </a:t>
            </a:r>
            <a:r>
              <a:rPr lang="en-US" sz="1600" dirty="0" smtClean="0"/>
              <a:t>Member Services: </a:t>
            </a:r>
            <a:r>
              <a:rPr lang="en-US" sz="1600" b="1" dirty="0" smtClean="0"/>
              <a:t>1-800-232-4404 </a:t>
            </a:r>
            <a:r>
              <a:rPr lang="en-US" sz="1600" dirty="0"/>
              <a:t>(TTY </a:t>
            </a:r>
            <a:r>
              <a:rPr lang="en-US" sz="1600" b="1" dirty="0"/>
              <a:t>711</a:t>
            </a:r>
            <a:r>
              <a:rPr lang="en-US" sz="1600" dirty="0"/>
              <a:t>), </a:t>
            </a:r>
            <a:r>
              <a:rPr lang="en-US" sz="1600" dirty="0" smtClean="0"/>
              <a:t>8 a.m. to 8 p.m., seven days a week. </a:t>
            </a:r>
            <a:endParaRPr lang="en-US" sz="1600" dirty="0"/>
          </a:p>
          <a:p>
            <a:r>
              <a:rPr lang="en-US" sz="1600" dirty="0"/>
              <a:t>Social Security: </a:t>
            </a:r>
            <a:r>
              <a:rPr lang="en-US" sz="1600" b="1" dirty="0"/>
              <a:t>1-800-772-1213 </a:t>
            </a:r>
            <a:r>
              <a:rPr lang="en-US" sz="1600" dirty="0"/>
              <a:t>(TTY </a:t>
            </a:r>
            <a:r>
              <a:rPr lang="en-US" sz="1600" b="1" dirty="0"/>
              <a:t>1-800-325-0778</a:t>
            </a:r>
            <a:r>
              <a:rPr lang="en-US" sz="1600" dirty="0"/>
              <a:t>), Monday through Friday, 7 a.m. to 7 p.m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/>
              <a:t>Medicare: </a:t>
            </a:r>
            <a:r>
              <a:rPr lang="en-US" sz="1600" b="1" dirty="0"/>
              <a:t>1-800-MEDICARE </a:t>
            </a:r>
            <a:r>
              <a:rPr lang="en-US" sz="1600" dirty="0"/>
              <a:t>(</a:t>
            </a:r>
            <a:r>
              <a:rPr lang="en-US" sz="1600" b="1" dirty="0"/>
              <a:t>1-800-633-4227</a:t>
            </a:r>
            <a:r>
              <a:rPr lang="en-US" sz="1600" dirty="0"/>
              <a:t>)</a:t>
            </a:r>
            <a:r>
              <a:rPr lang="en-US" sz="1600" b="1" dirty="0"/>
              <a:t> </a:t>
            </a:r>
            <a:r>
              <a:rPr lang="en-US" sz="1600" dirty="0"/>
              <a:t>TTY </a:t>
            </a:r>
            <a:r>
              <a:rPr lang="en-US" sz="1600" b="1" dirty="0"/>
              <a:t>1-877-486-2048</a:t>
            </a:r>
            <a:r>
              <a:rPr lang="en-US" sz="1600" dirty="0"/>
              <a:t>, 24 hours a day, seven days a week.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94170" y="6324600"/>
            <a:ext cx="4354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960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85800" y="1607576"/>
            <a:ext cx="7772400" cy="471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b="1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spc="-10" dirty="0">
                <a:effectLst>
                  <a:outerShdw blurRad="101600" dist="38100" dir="5400000" sx="101000" sy="101000" algn="tl" rotWithShape="0">
                    <a:prstClr val="black">
                      <a:alpha val="50000"/>
                    </a:prstClr>
                  </a:outerShdw>
                </a:effectLst>
              </a:rPr>
              <a:t>Why Choose Kaiser Permanente?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099497" y="2325371"/>
            <a:ext cx="6922839" cy="4135929"/>
            <a:chOff x="1099497" y="2325371"/>
            <a:chExt cx="6922839" cy="4135929"/>
          </a:xfrm>
        </p:grpSpPr>
        <p:sp>
          <p:nvSpPr>
            <p:cNvPr id="37" name="Rounded Rectangle 36"/>
            <p:cNvSpPr/>
            <p:nvPr/>
          </p:nvSpPr>
          <p:spPr>
            <a:xfrm>
              <a:off x="5818632" y="4489704"/>
              <a:ext cx="2203704" cy="1969008"/>
            </a:xfrm>
            <a:prstGeom prst="roundRect">
              <a:avLst>
                <a:gd name="adj" fmla="val 6509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marL="61913">
                <a:lnSpc>
                  <a:spcPct val="125000"/>
                </a:lnSpc>
              </a:pPr>
              <a:r>
                <a:rPr lang="en-US" sz="2400" b="1" baseline="30000" dirty="0" smtClean="0">
                  <a:solidFill>
                    <a:schemeClr val="tx2"/>
                  </a:solidFill>
                  <a:latin typeface="Arial"/>
                  <a:cs typeface="Arial"/>
                </a:rPr>
                <a:t>We can help you make a decision</a:t>
              </a:r>
              <a:endParaRPr lang="en-US" sz="2400" b="1" baseline="30000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463434" y="2384640"/>
              <a:ext cx="2209800" cy="1968500"/>
              <a:chOff x="3460751" y="2374900"/>
              <a:chExt cx="2209800" cy="1968500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3460751" y="2374900"/>
                <a:ext cx="2209800" cy="1968500"/>
              </a:xfrm>
              <a:prstGeom prst="roundRect">
                <a:avLst>
                  <a:gd name="adj" fmla="val 677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285750" indent="-285750" algn="ctr">
                  <a:buFont typeface="Wingdings" charset="2"/>
                  <a:buChar char="§"/>
                </a:pPr>
                <a:endParaRPr lang="en-US" dirty="0" smtClean="0"/>
              </a:p>
            </p:txBody>
          </p:sp>
          <p:pic>
            <p:nvPicPr>
              <p:cNvPr id="52" name="Picture 51" descr="Cover 2 TM Outlined.ai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9650" y="2571750"/>
                <a:ext cx="2032000" cy="1485900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3453638" y="4492800"/>
              <a:ext cx="2209800" cy="1968500"/>
              <a:chOff x="3467101" y="4489450"/>
              <a:chExt cx="2209800" cy="1968500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3467101" y="4489450"/>
                <a:ext cx="2209800" cy="1968500"/>
              </a:xfrm>
              <a:prstGeom prst="roundRect">
                <a:avLst>
                  <a:gd name="adj" fmla="val 677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285750" indent="-285750" algn="ctr">
                  <a:buFont typeface="Wingdings" charset="2"/>
                  <a:buChar char="§"/>
                </a:pPr>
                <a:endParaRPr lang="en-US" dirty="0" smtClean="0"/>
              </a:p>
            </p:txBody>
          </p:sp>
          <p:pic>
            <p:nvPicPr>
              <p:cNvPr id="50" name="Picture 49" descr="Cover 2 BM Outlined.ai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100" y="4648200"/>
                <a:ext cx="1714500" cy="1485900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1099497" y="4484160"/>
              <a:ext cx="2209800" cy="1968500"/>
              <a:chOff x="1098551" y="4489450"/>
              <a:chExt cx="2209800" cy="1968500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1098551" y="4489450"/>
                <a:ext cx="2209800" cy="1968500"/>
              </a:xfrm>
              <a:prstGeom prst="roundRect">
                <a:avLst>
                  <a:gd name="adj" fmla="val 677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285750" indent="-285750" algn="ctr">
                  <a:buFont typeface="Wingdings" charset="2"/>
                  <a:buChar char="§"/>
                </a:pPr>
                <a:endParaRPr lang="en-US" dirty="0" smtClean="0"/>
              </a:p>
            </p:txBody>
          </p:sp>
          <p:pic>
            <p:nvPicPr>
              <p:cNvPr id="48" name="Picture 47" descr="Cover 2 BL Outlined.ai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4150" y="4692650"/>
                <a:ext cx="1485900" cy="1485900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5807078" y="2374810"/>
              <a:ext cx="2209800" cy="1968500"/>
              <a:chOff x="5803901" y="2381250"/>
              <a:chExt cx="2209800" cy="1968500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5803901" y="2381250"/>
                <a:ext cx="2209800" cy="1968500"/>
              </a:xfrm>
              <a:prstGeom prst="roundRect">
                <a:avLst>
                  <a:gd name="adj" fmla="val 677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285750" indent="-285750" algn="ctr">
                  <a:buFont typeface="Wingdings" charset="2"/>
                  <a:buChar char="§"/>
                </a:pPr>
                <a:endParaRPr lang="en-US" dirty="0" smtClean="0"/>
              </a:p>
            </p:txBody>
          </p:sp>
          <p:pic>
            <p:nvPicPr>
              <p:cNvPr id="46" name="Picture 45" descr="Cover 2 TR OUtlined.ai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5650" y="2565400"/>
                <a:ext cx="2159000" cy="1485900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1099497" y="2325371"/>
              <a:ext cx="2209800" cy="2222500"/>
              <a:chOff x="1099497" y="2325371"/>
              <a:chExt cx="2209800" cy="2222500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1099497" y="2384640"/>
                <a:ext cx="2209800" cy="1968500"/>
              </a:xfrm>
              <a:prstGeom prst="roundRect">
                <a:avLst>
                  <a:gd name="adj" fmla="val 677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285750" indent="-285750" algn="ctr">
                  <a:buFont typeface="Wingdings" charset="2"/>
                  <a:buChar char="§"/>
                </a:pPr>
                <a:endParaRPr lang="en-US" dirty="0" smtClean="0"/>
              </a:p>
            </p:txBody>
          </p:sp>
          <p:pic>
            <p:nvPicPr>
              <p:cNvPr id="44" name="Picture 43" descr="Cover 2 TL 081313.ai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3365" y="2325371"/>
                <a:ext cx="2146300" cy="22225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223232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06" y="2377440"/>
            <a:ext cx="5473700" cy="3213100"/>
          </a:xfrm>
          <a:prstGeom prst="rect">
            <a:avLst/>
          </a:prstGeom>
        </p:spPr>
      </p:pic>
      <p:pic>
        <p:nvPicPr>
          <p:cNvPr id="33" name="Picture 32" descr="Map CA Orang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06" y="2377440"/>
            <a:ext cx="1054100" cy="3213100"/>
          </a:xfrm>
          <a:prstGeom prst="rect">
            <a:avLst/>
          </a:prstGeom>
        </p:spPr>
      </p:pic>
      <p:pic>
        <p:nvPicPr>
          <p:cNvPr id="35" name="Picture 34" descr="Map CO Orange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06" y="3513698"/>
            <a:ext cx="2400300" cy="2082800"/>
          </a:xfrm>
          <a:prstGeom prst="rect">
            <a:avLst/>
          </a:prstGeom>
        </p:spPr>
      </p:pic>
      <p:pic>
        <p:nvPicPr>
          <p:cNvPr id="37" name="Picture 36" descr="Map DC Orange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06" y="3856598"/>
            <a:ext cx="622300" cy="1739900"/>
          </a:xfrm>
          <a:prstGeom prst="rect">
            <a:avLst/>
          </a:prstGeom>
        </p:spPr>
      </p:pic>
      <p:pic>
        <p:nvPicPr>
          <p:cNvPr id="39" name="Picture 38" descr="Map GA Orange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06" y="4313798"/>
            <a:ext cx="1600200" cy="1282700"/>
          </a:xfrm>
          <a:prstGeom prst="rect">
            <a:avLst/>
          </a:prstGeom>
        </p:spPr>
      </p:pic>
      <p:pic>
        <p:nvPicPr>
          <p:cNvPr id="41" name="Picture 40" descr="Map HI Orange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06" y="4599940"/>
            <a:ext cx="1155700" cy="990600"/>
          </a:xfrm>
          <a:prstGeom prst="rect">
            <a:avLst/>
          </a:prstGeom>
        </p:spPr>
      </p:pic>
      <p:pic>
        <p:nvPicPr>
          <p:cNvPr id="43" name="Picture 42" descr="Map MD Orange.a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06" y="2381250"/>
            <a:ext cx="1003300" cy="1524000"/>
          </a:xfrm>
          <a:prstGeom prst="rect">
            <a:avLst/>
          </a:prstGeom>
        </p:spPr>
      </p:pic>
      <p:pic>
        <p:nvPicPr>
          <p:cNvPr id="45" name="Picture 44" descr="Map OR Orange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06" y="2377440"/>
            <a:ext cx="1143000" cy="1104900"/>
          </a:xfrm>
          <a:prstGeom prst="rect">
            <a:avLst/>
          </a:prstGeom>
        </p:spPr>
      </p:pic>
      <p:pic>
        <p:nvPicPr>
          <p:cNvPr id="47" name="Picture 46" descr="Map VA Orange.ai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06" y="2381250"/>
            <a:ext cx="1320800" cy="1879600"/>
          </a:xfrm>
          <a:prstGeom prst="rect">
            <a:avLst/>
          </a:prstGeom>
        </p:spPr>
      </p:pic>
      <p:pic>
        <p:nvPicPr>
          <p:cNvPr id="49" name="Picture 48" descr="Map WA Orange.ai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06" y="2377440"/>
            <a:ext cx="1193800" cy="57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pic>
        <p:nvPicPr>
          <p:cNvPr id="3" name="Picture 2" descr="Map Ohio Orange.ai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06" y="2381250"/>
            <a:ext cx="1574800" cy="16129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965370" y="1554897"/>
            <a:ext cx="2971800" cy="1839863"/>
            <a:chOff x="5852160" y="3127248"/>
            <a:chExt cx="2971800" cy="1839863"/>
          </a:xfrm>
        </p:grpSpPr>
        <p:sp>
          <p:nvSpPr>
            <p:cNvPr id="19" name="Rounded Rectangle 18"/>
            <p:cNvSpPr/>
            <p:nvPr/>
          </p:nvSpPr>
          <p:spPr>
            <a:xfrm>
              <a:off x="5852160" y="3127248"/>
              <a:ext cx="2971800" cy="1839863"/>
            </a:xfrm>
            <a:prstGeom prst="roundRect">
              <a:avLst>
                <a:gd name="adj" fmla="val 5393"/>
              </a:avLst>
            </a:prstGeom>
            <a:solidFill>
              <a:srgbClr val="C848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65370" y="3354434"/>
              <a:ext cx="2777402" cy="1466145"/>
            </a:xfrm>
            <a:prstGeom prst="rect">
              <a:avLst/>
            </a:prstGeom>
            <a:noFill/>
          </p:spPr>
          <p:txBody>
            <a:bodyPr wrap="square" lIns="182880" tIns="0" rIns="0" bIns="0" rtlCol="0">
              <a:noAutofit/>
            </a:bodyPr>
            <a:lstStyle/>
            <a:p>
              <a:pPr marL="228600" indent="-228600">
                <a:lnSpc>
                  <a:spcPts val="25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bg1"/>
                </a:buClr>
                <a:buSzPct val="115000"/>
                <a:buFont typeface="Wingdings" charset="2"/>
                <a:buChar char="§"/>
              </a:pPr>
              <a:r>
                <a:rPr lang="en-US" b="1" spc="50" dirty="0">
                  <a:solidFill>
                    <a:schemeClr val="bg1"/>
                  </a:solidFill>
                  <a:latin typeface=""/>
                </a:rPr>
                <a:t>Over 1 </a:t>
              </a:r>
              <a:r>
                <a:rPr lang="en-US" b="1" spc="50" dirty="0" smtClean="0">
                  <a:solidFill>
                    <a:schemeClr val="bg1"/>
                  </a:solidFill>
                  <a:latin typeface=""/>
                </a:rPr>
                <a:t>million Kaiser </a:t>
              </a:r>
              <a:r>
                <a:rPr lang="en-US" b="1" spc="50" dirty="0">
                  <a:solidFill>
                    <a:schemeClr val="bg1"/>
                  </a:solidFill>
                  <a:latin typeface=""/>
                </a:rPr>
                <a:t>Permanente Medicare Health Plan members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65370" y="1065838"/>
            <a:ext cx="2971800" cy="427709"/>
            <a:chOff x="5852160" y="2044558"/>
            <a:chExt cx="2971800" cy="427709"/>
          </a:xfrm>
        </p:grpSpPr>
        <p:sp>
          <p:nvSpPr>
            <p:cNvPr id="17" name="Rounded Rectangle 16"/>
            <p:cNvSpPr/>
            <p:nvPr/>
          </p:nvSpPr>
          <p:spPr>
            <a:xfrm>
              <a:off x="5852160" y="2044558"/>
              <a:ext cx="2971800" cy="427709"/>
            </a:xfrm>
            <a:prstGeom prst="roundRect">
              <a:avLst>
                <a:gd name="adj" fmla="val 2656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65370" y="2075885"/>
              <a:ext cx="2777402" cy="365055"/>
            </a:xfrm>
            <a:prstGeom prst="rect">
              <a:avLst/>
            </a:prstGeom>
            <a:noFill/>
          </p:spPr>
          <p:txBody>
            <a:bodyPr wrap="square" lIns="182880" tIns="0" rIns="0" bIns="0" rtlCol="0">
              <a:noAutofit/>
            </a:bodyPr>
            <a:lstStyle/>
            <a:p>
              <a:pPr>
                <a:lnSpc>
                  <a:spcPts val="25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bg1"/>
                </a:buClr>
                <a:buSzPct val="115000"/>
              </a:pPr>
              <a:r>
                <a:rPr lang="en-US" b="1" spc="50" dirty="0" smtClean="0">
                  <a:solidFill>
                    <a:schemeClr val="bg1"/>
                  </a:solidFill>
                  <a:latin typeface=""/>
                </a:rPr>
                <a:t>9 million members</a:t>
              </a:r>
              <a:endParaRPr lang="en-US" b="1" spc="50" dirty="0">
                <a:solidFill>
                  <a:schemeClr val="bg1"/>
                </a:solidFill>
                <a:latin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8914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15503 0 " pathEditMode="relative" ptsTypes="AA">
                                      <p:cBhvr>
                                        <p:cTn id="4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15503 0 " pathEditMode="relative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15503 0 " pathEditMode="relative" ptsTypes="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15503 0 " pathEditMode="relative" ptsTypes="AA">
                                      <p:cBhvr>
                                        <p:cTn id="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15503 0 " pathEditMode="relative" ptsTypes="AA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15503 0 " pathEditMode="relative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15503 0 " pathEditMode="relative" ptsTypes="AA">
                                      <p:cBhvr>
                                        <p:cTn id="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15503 0 " pathEditMode="relative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15503 0 " pathEditMode="relative" ptsTypes="AA">
                                      <p:cBhvr>
                                        <p:cTn id="6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15503 0 " pathEditMode="relative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15503 0 " pathEditMode="relative" ptsTypes="AA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2544726" y="1996328"/>
            <a:ext cx="4233672" cy="423367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 algn="ctr">
              <a:buFont typeface="Wingdings" charset="2"/>
              <a:buChar char="§"/>
            </a:pPr>
            <a:endParaRPr lang="en-US" dirty="0" smtClean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657725" y="2695575"/>
            <a:ext cx="0" cy="533401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175250" y="4822825"/>
            <a:ext cx="311150" cy="431800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492750" y="3676650"/>
            <a:ext cx="508000" cy="161926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314700" y="3673475"/>
            <a:ext cx="504827" cy="165101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825876" y="4822825"/>
            <a:ext cx="311149" cy="428625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568854" y="3020456"/>
            <a:ext cx="2185416" cy="218541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 algn="ctr">
              <a:buFont typeface="Wingdings" charset="2"/>
              <a:buChar char="§"/>
            </a:pPr>
            <a:endParaRPr lang="en-US" dirty="0" smtClean="0"/>
          </a:p>
        </p:txBody>
      </p:sp>
      <p:pic>
        <p:nvPicPr>
          <p:cNvPr id="31" name="Picture 30" descr="YouCenter.ai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54" y="3013075"/>
            <a:ext cx="2184400" cy="21844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211921" y="5097321"/>
            <a:ext cx="1485900" cy="1540595"/>
            <a:chOff x="4705012" y="1392766"/>
            <a:chExt cx="1485900" cy="1540595"/>
          </a:xfrm>
        </p:grpSpPr>
        <p:sp>
          <p:nvSpPr>
            <p:cNvPr id="12" name="Oval 11"/>
            <p:cNvSpPr/>
            <p:nvPr/>
          </p:nvSpPr>
          <p:spPr>
            <a:xfrm>
              <a:off x="4707466" y="1452033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012" y="1392766"/>
              <a:ext cx="1485900" cy="14859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618161" y="5157143"/>
            <a:ext cx="1485900" cy="1536701"/>
            <a:chOff x="6510866" y="1452033"/>
            <a:chExt cx="1485900" cy="1536701"/>
          </a:xfrm>
        </p:grpSpPr>
        <p:sp>
          <p:nvSpPr>
            <p:cNvPr id="15" name="Oval 14"/>
            <p:cNvSpPr/>
            <p:nvPr/>
          </p:nvSpPr>
          <p:spPr>
            <a:xfrm>
              <a:off x="6510866" y="1452033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866" y="1502834"/>
              <a:ext cx="1485900" cy="14859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812668" y="2689031"/>
            <a:ext cx="1485900" cy="1545169"/>
            <a:chOff x="6501722" y="3196166"/>
            <a:chExt cx="1485900" cy="1545169"/>
          </a:xfrm>
        </p:grpSpPr>
        <p:sp>
          <p:nvSpPr>
            <p:cNvPr id="18" name="Oval 17"/>
            <p:cNvSpPr/>
            <p:nvPr/>
          </p:nvSpPr>
          <p:spPr>
            <a:xfrm>
              <a:off x="6506294" y="3196166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722" y="3255435"/>
              <a:ext cx="1485900" cy="14859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016223" y="2687963"/>
            <a:ext cx="1485900" cy="1502833"/>
            <a:chOff x="2819400" y="1452033"/>
            <a:chExt cx="1485900" cy="1502833"/>
          </a:xfrm>
        </p:grpSpPr>
        <p:sp>
          <p:nvSpPr>
            <p:cNvPr id="9" name="Oval 8"/>
            <p:cNvSpPr/>
            <p:nvPr/>
          </p:nvSpPr>
          <p:spPr>
            <a:xfrm>
              <a:off x="2819400" y="1452033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1468966"/>
              <a:ext cx="1485900" cy="1485900"/>
            </a:xfrm>
            <a:prstGeom prst="rect">
              <a:avLst/>
            </a:prstGeom>
          </p:spPr>
        </p:pic>
      </p:grpSp>
      <p:pic>
        <p:nvPicPr>
          <p:cNvPr id="2" name="Picture 1" descr="You Image 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54" y="3052672"/>
            <a:ext cx="2121408" cy="2121408"/>
          </a:xfrm>
          <a:prstGeom prst="ellipse">
            <a:avLst/>
          </a:prstGeom>
          <a:ln w="63500">
            <a:solidFill>
              <a:schemeClr val="accent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3913632" y="1160819"/>
            <a:ext cx="1487260" cy="1486369"/>
            <a:chOff x="3913632" y="1160819"/>
            <a:chExt cx="1487260" cy="1486369"/>
          </a:xfrm>
        </p:grpSpPr>
        <p:sp>
          <p:nvSpPr>
            <p:cNvPr id="33" name="Oval 32"/>
            <p:cNvSpPr/>
            <p:nvPr/>
          </p:nvSpPr>
          <p:spPr>
            <a:xfrm>
              <a:off x="3919564" y="1160819"/>
              <a:ext cx="1481328" cy="14813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632" y="1161288"/>
              <a:ext cx="1485900" cy="14859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915444" y="1159279"/>
            <a:ext cx="1485900" cy="1485900"/>
            <a:chOff x="3877344" y="1140229"/>
            <a:chExt cx="1485900" cy="1485900"/>
          </a:xfrm>
        </p:grpSpPr>
        <p:sp>
          <p:nvSpPr>
            <p:cNvPr id="4" name="Oval 3"/>
            <p:cNvSpPr/>
            <p:nvPr/>
          </p:nvSpPr>
          <p:spPr>
            <a:xfrm>
              <a:off x="3879404" y="1143285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344" y="1140229"/>
              <a:ext cx="1485900" cy="148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2867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7801 L -0.00018 0.0004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48 0.05115 L -2.22222E-6 3.33333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4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13472 L 3.88889E-6 -2.22222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61 -0.13611 L 3.33333E-6 -7.40741E-7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28 0.05138 L -4.16667E-6 4.81481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2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00549"/>
            <a:ext cx="9144000" cy="431052"/>
          </a:xfrm>
        </p:spPr>
        <p:txBody>
          <a:bodyPr/>
          <a:lstStyle/>
          <a:p>
            <a:r>
              <a:rPr lang="en-US" dirty="0"/>
              <a:t>Partnership in Wellness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01268" y="2450160"/>
            <a:ext cx="2206752" cy="3085080"/>
            <a:chOff x="1001268" y="2450160"/>
            <a:chExt cx="2206752" cy="3085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 descr="PartnershipImage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268" y="3035880"/>
              <a:ext cx="2206752" cy="2499360"/>
            </a:xfrm>
            <a:prstGeom prst="round2SameRect">
              <a:avLst>
                <a:gd name="adj1" fmla="val 0"/>
                <a:gd name="adj2" fmla="val 6139"/>
              </a:avLst>
            </a:prstGeom>
            <a:effectLst/>
          </p:spPr>
        </p:pic>
        <p:sp>
          <p:nvSpPr>
            <p:cNvPr id="8" name="Round Same Side Corner Rectangle 7"/>
            <p:cNvSpPr/>
            <p:nvPr/>
          </p:nvSpPr>
          <p:spPr>
            <a:xfrm>
              <a:off x="1001268" y="2450160"/>
              <a:ext cx="2203704" cy="594360"/>
            </a:xfrm>
            <a:prstGeom prst="round2SameRect">
              <a:avLst>
                <a:gd name="adj1" fmla="val 23628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 anchorCtr="0"/>
            <a:lstStyle/>
            <a:p>
              <a:pPr algn="ctr"/>
              <a:r>
                <a:rPr lang="en-US" sz="1700" b="1" spc="100" dirty="0">
                  <a:latin typeface="Arial"/>
                  <a:cs typeface="Arial"/>
                </a:rPr>
                <a:t>Managing Illness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70148" y="2450160"/>
            <a:ext cx="2206752" cy="3085080"/>
            <a:chOff x="3470148" y="2450160"/>
            <a:chExt cx="2206752" cy="3085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0148" y="3035880"/>
              <a:ext cx="2206752" cy="2499360"/>
            </a:xfrm>
            <a:prstGeom prst="round2SameRect">
              <a:avLst>
                <a:gd name="adj1" fmla="val 0"/>
                <a:gd name="adj2" fmla="val 6139"/>
              </a:avLst>
            </a:prstGeom>
            <a:effectLst/>
          </p:spPr>
        </p:pic>
        <p:sp>
          <p:nvSpPr>
            <p:cNvPr id="10" name="Round Same Side Corner Rectangle 9"/>
            <p:cNvSpPr/>
            <p:nvPr/>
          </p:nvSpPr>
          <p:spPr>
            <a:xfrm>
              <a:off x="3470148" y="2450160"/>
              <a:ext cx="2203704" cy="594360"/>
            </a:xfrm>
            <a:prstGeom prst="round2SameRect">
              <a:avLst>
                <a:gd name="adj1" fmla="val 23628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 anchorCtr="0"/>
            <a:lstStyle/>
            <a:p>
              <a:pPr algn="ctr"/>
              <a:r>
                <a:rPr lang="en-US" sz="1700" b="1" spc="100" dirty="0">
                  <a:latin typeface="Arial"/>
                  <a:cs typeface="Arial"/>
                </a:rPr>
                <a:t>Preventing Illness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39028" y="2450160"/>
            <a:ext cx="2206752" cy="3085080"/>
            <a:chOff x="5939028" y="2450160"/>
            <a:chExt cx="2206752" cy="3085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9028" y="3035880"/>
              <a:ext cx="2206752" cy="2499360"/>
            </a:xfrm>
            <a:prstGeom prst="round2SameRect">
              <a:avLst>
                <a:gd name="adj1" fmla="val 0"/>
                <a:gd name="adj2" fmla="val 6139"/>
              </a:avLst>
            </a:prstGeom>
            <a:effectLst/>
          </p:spPr>
        </p:pic>
        <p:sp>
          <p:nvSpPr>
            <p:cNvPr id="11" name="Round Same Side Corner Rectangle 10"/>
            <p:cNvSpPr/>
            <p:nvPr/>
          </p:nvSpPr>
          <p:spPr>
            <a:xfrm>
              <a:off x="5939028" y="2450160"/>
              <a:ext cx="2203704" cy="594360"/>
            </a:xfrm>
            <a:prstGeom prst="round2SameRect">
              <a:avLst>
                <a:gd name="adj1" fmla="val 23628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 anchorCtr="0"/>
            <a:lstStyle/>
            <a:p>
              <a:pPr algn="ctr"/>
              <a:r>
                <a:rPr lang="en-US" sz="1700" b="1" spc="100" dirty="0">
                  <a:latin typeface="Arial"/>
                  <a:cs typeface="Arial"/>
                </a:rPr>
                <a:t>A Healthier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5482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2544726" y="1996328"/>
            <a:ext cx="4233672" cy="423367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 algn="ctr">
              <a:buFont typeface="Wingdings" charset="2"/>
              <a:buChar char="§"/>
            </a:pPr>
            <a:endParaRPr lang="en-US" dirty="0" smtClean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657725" y="2695575"/>
            <a:ext cx="0" cy="533401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175250" y="4822825"/>
            <a:ext cx="311150" cy="431800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492750" y="3676650"/>
            <a:ext cx="508000" cy="161926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314700" y="3673475"/>
            <a:ext cx="504827" cy="165101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825876" y="4822825"/>
            <a:ext cx="311149" cy="428625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568854" y="3020456"/>
            <a:ext cx="2185416" cy="218541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 algn="ctr">
              <a:buFont typeface="Wingdings" charset="2"/>
              <a:buChar char="§"/>
            </a:pPr>
            <a:endParaRPr lang="en-US" dirty="0" smtClean="0"/>
          </a:p>
        </p:txBody>
      </p:sp>
      <p:pic>
        <p:nvPicPr>
          <p:cNvPr id="31" name="Picture 30" descr="YouCenter.ai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54" y="3013075"/>
            <a:ext cx="2184400" cy="21844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211921" y="5097321"/>
            <a:ext cx="1485900" cy="1540595"/>
            <a:chOff x="4705012" y="1392766"/>
            <a:chExt cx="1485900" cy="1540595"/>
          </a:xfrm>
        </p:grpSpPr>
        <p:sp>
          <p:nvSpPr>
            <p:cNvPr id="12" name="Oval 11"/>
            <p:cNvSpPr/>
            <p:nvPr/>
          </p:nvSpPr>
          <p:spPr>
            <a:xfrm>
              <a:off x="4707466" y="1452033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012" y="1392766"/>
              <a:ext cx="1485900" cy="14859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618161" y="5157143"/>
            <a:ext cx="1485900" cy="1536701"/>
            <a:chOff x="6510866" y="1452033"/>
            <a:chExt cx="1485900" cy="1536701"/>
          </a:xfrm>
        </p:grpSpPr>
        <p:sp>
          <p:nvSpPr>
            <p:cNvPr id="15" name="Oval 14"/>
            <p:cNvSpPr/>
            <p:nvPr/>
          </p:nvSpPr>
          <p:spPr>
            <a:xfrm>
              <a:off x="6510866" y="1452033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866" y="1502834"/>
              <a:ext cx="1485900" cy="14859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812668" y="2689031"/>
            <a:ext cx="1485900" cy="1545169"/>
            <a:chOff x="6501722" y="3196166"/>
            <a:chExt cx="1485900" cy="1545169"/>
          </a:xfrm>
        </p:grpSpPr>
        <p:sp>
          <p:nvSpPr>
            <p:cNvPr id="18" name="Oval 17"/>
            <p:cNvSpPr/>
            <p:nvPr/>
          </p:nvSpPr>
          <p:spPr>
            <a:xfrm>
              <a:off x="6506294" y="3196166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722" y="3255435"/>
              <a:ext cx="1485900" cy="14859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016223" y="2687963"/>
            <a:ext cx="1485900" cy="1502833"/>
            <a:chOff x="2819400" y="1452033"/>
            <a:chExt cx="1485900" cy="1502833"/>
          </a:xfrm>
        </p:grpSpPr>
        <p:sp>
          <p:nvSpPr>
            <p:cNvPr id="9" name="Oval 8"/>
            <p:cNvSpPr/>
            <p:nvPr/>
          </p:nvSpPr>
          <p:spPr>
            <a:xfrm>
              <a:off x="2819400" y="1452033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1468966"/>
              <a:ext cx="1485900" cy="14859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011651" y="2687963"/>
            <a:ext cx="1485900" cy="1502833"/>
            <a:chOff x="7649951" y="2643663"/>
            <a:chExt cx="1485900" cy="1502833"/>
          </a:xfrm>
        </p:grpSpPr>
        <p:sp>
          <p:nvSpPr>
            <p:cNvPr id="35" name="Oval 34"/>
            <p:cNvSpPr/>
            <p:nvPr/>
          </p:nvSpPr>
          <p:spPr>
            <a:xfrm>
              <a:off x="7649951" y="2643663"/>
              <a:ext cx="1481328" cy="14813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951" y="2660596"/>
              <a:ext cx="1485900" cy="14859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54" y="3052672"/>
            <a:ext cx="2121408" cy="2121408"/>
          </a:xfrm>
          <a:prstGeom prst="ellipse">
            <a:avLst/>
          </a:prstGeom>
          <a:ln w="63500"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3915444" y="1159279"/>
            <a:ext cx="1485900" cy="1485900"/>
            <a:chOff x="3877344" y="1140229"/>
            <a:chExt cx="1485900" cy="1485900"/>
          </a:xfrm>
        </p:grpSpPr>
        <p:sp>
          <p:nvSpPr>
            <p:cNvPr id="4" name="Oval 3"/>
            <p:cNvSpPr/>
            <p:nvPr/>
          </p:nvSpPr>
          <p:spPr>
            <a:xfrm>
              <a:off x="3879404" y="1143285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344" y="1140229"/>
              <a:ext cx="1485900" cy="148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61317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tors 1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5" y="2311431"/>
            <a:ext cx="1260431" cy="1252028"/>
          </a:xfrm>
          <a:prstGeom prst="rect">
            <a:avLst/>
          </a:prstGeom>
        </p:spPr>
      </p:pic>
      <p:pic>
        <p:nvPicPr>
          <p:cNvPr id="5" name="Picture 4" descr="Doctors 2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44" y="4756615"/>
            <a:ext cx="1565739" cy="1555301"/>
          </a:xfrm>
          <a:prstGeom prst="rect">
            <a:avLst/>
          </a:prstGeom>
        </p:spPr>
      </p:pic>
      <p:pic>
        <p:nvPicPr>
          <p:cNvPr id="6" name="Picture 5" descr="Doctors 3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84" y="2550495"/>
            <a:ext cx="1905000" cy="1892300"/>
          </a:xfrm>
          <a:prstGeom prst="rect">
            <a:avLst/>
          </a:prstGeom>
        </p:spPr>
      </p:pic>
      <p:pic>
        <p:nvPicPr>
          <p:cNvPr id="7" name="Picture 6" descr="Doctors 4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49" y="3986192"/>
            <a:ext cx="1905000" cy="1892300"/>
          </a:xfrm>
          <a:prstGeom prst="rect">
            <a:avLst/>
          </a:prstGeom>
        </p:spPr>
      </p:pic>
      <p:pic>
        <p:nvPicPr>
          <p:cNvPr id="8" name="Picture 7" descr="Doctors 1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84" y="2403861"/>
            <a:ext cx="971181" cy="964706"/>
          </a:xfrm>
          <a:prstGeom prst="rect">
            <a:avLst/>
          </a:prstGeom>
        </p:spPr>
      </p:pic>
      <p:pic>
        <p:nvPicPr>
          <p:cNvPr id="9" name="Picture 8" descr="Doctors 2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60" y="2128401"/>
            <a:ext cx="1444690" cy="1435058"/>
          </a:xfrm>
          <a:prstGeom prst="rect">
            <a:avLst/>
          </a:prstGeom>
        </p:spPr>
      </p:pic>
      <p:pic>
        <p:nvPicPr>
          <p:cNvPr id="15" name="Picture 14" descr="Doctors 2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76" y="4235174"/>
            <a:ext cx="2147880" cy="2133561"/>
          </a:xfrm>
          <a:prstGeom prst="rect">
            <a:avLst/>
          </a:prstGeom>
        </p:spPr>
      </p:pic>
      <p:pic>
        <p:nvPicPr>
          <p:cNvPr id="16" name="Picture 15" descr="Doctors 4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271" y="3746489"/>
            <a:ext cx="1100266" cy="1092930"/>
          </a:xfrm>
          <a:prstGeom prst="rect">
            <a:avLst/>
          </a:prstGeom>
        </p:spPr>
      </p:pic>
      <p:pic>
        <p:nvPicPr>
          <p:cNvPr id="17" name="Picture 16" descr="Doctors 3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82" y="3404492"/>
            <a:ext cx="1361197" cy="1352123"/>
          </a:xfrm>
          <a:prstGeom prst="rect">
            <a:avLst/>
          </a:prstGeom>
        </p:spPr>
      </p:pic>
      <p:pic>
        <p:nvPicPr>
          <p:cNvPr id="18" name="Picture 17" descr="Doctors 3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856" y="2311431"/>
            <a:ext cx="1520817" cy="1510679"/>
          </a:xfrm>
          <a:prstGeom prst="rect">
            <a:avLst/>
          </a:prstGeom>
        </p:spPr>
      </p:pic>
      <p:pic>
        <p:nvPicPr>
          <p:cNvPr id="19" name="Picture 18" descr="Doctors 1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81" y="4756615"/>
            <a:ext cx="1622940" cy="1612120"/>
          </a:xfrm>
          <a:prstGeom prst="rect">
            <a:avLst/>
          </a:prstGeom>
        </p:spPr>
      </p:pic>
      <p:pic>
        <p:nvPicPr>
          <p:cNvPr id="14" name="Picture 13" descr="Quality of Doctors Imag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48" y="2470382"/>
            <a:ext cx="3956304" cy="3529584"/>
          </a:xfrm>
          <a:prstGeom prst="roundRect">
            <a:avLst>
              <a:gd name="adj" fmla="val 59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00549"/>
            <a:ext cx="9144000" cy="431052"/>
          </a:xfrm>
        </p:spPr>
        <p:txBody>
          <a:bodyPr/>
          <a:lstStyle/>
          <a:p>
            <a:r>
              <a:rPr lang="en-US" dirty="0"/>
              <a:t>Quality of Doctors</a:t>
            </a:r>
          </a:p>
        </p:txBody>
      </p:sp>
    </p:spTree>
    <p:extLst>
      <p:ext uri="{BB962C8B-B14F-4D97-AF65-F5344CB8AC3E}">
        <p14:creationId xmlns:p14="http://schemas.microsoft.com/office/powerpoint/2010/main" val="42556576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tors 1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0" y="2908500"/>
            <a:ext cx="1905000" cy="1892300"/>
          </a:xfrm>
          <a:prstGeom prst="rect">
            <a:avLst/>
          </a:prstGeom>
        </p:spPr>
      </p:pic>
      <p:pic>
        <p:nvPicPr>
          <p:cNvPr id="5" name="Picture 4" descr="Doctors 2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80" y="2908500"/>
            <a:ext cx="1905000" cy="1892300"/>
          </a:xfrm>
          <a:prstGeom prst="rect">
            <a:avLst/>
          </a:prstGeom>
        </p:spPr>
      </p:pic>
      <p:pic>
        <p:nvPicPr>
          <p:cNvPr id="7" name="Picture 6" descr="Doctors 4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40" y="2908500"/>
            <a:ext cx="1905000" cy="1892300"/>
          </a:xfrm>
          <a:prstGeom prst="rect">
            <a:avLst/>
          </a:prstGeom>
        </p:spPr>
      </p:pic>
      <p:pic>
        <p:nvPicPr>
          <p:cNvPr id="8" name="Picture 7" descr="Doctors 1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20" y="2908500"/>
            <a:ext cx="1905000" cy="1892300"/>
          </a:xfrm>
          <a:prstGeom prst="rect">
            <a:avLst/>
          </a:prstGeom>
        </p:spPr>
      </p:pic>
      <p:pic>
        <p:nvPicPr>
          <p:cNvPr id="9" name="Picture 8" descr="Doctors 2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01" y="2908500"/>
            <a:ext cx="1905000" cy="1892300"/>
          </a:xfrm>
          <a:prstGeom prst="rect">
            <a:avLst/>
          </a:prstGeom>
        </p:spPr>
      </p:pic>
      <p:pic>
        <p:nvPicPr>
          <p:cNvPr id="6" name="Picture 5" descr="Doctors 3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60" y="2908500"/>
            <a:ext cx="1905000" cy="1892300"/>
          </a:xfrm>
          <a:prstGeom prst="rect">
            <a:avLst/>
          </a:prstGeom>
        </p:spPr>
      </p:pic>
      <p:pic>
        <p:nvPicPr>
          <p:cNvPr id="3" name="Picture 2" descr="Doctors 3 orange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60" y="2908500"/>
            <a:ext cx="1905000" cy="1892300"/>
          </a:xfrm>
          <a:prstGeom prst="rect">
            <a:avLst/>
          </a:prstGeom>
        </p:spPr>
      </p:pic>
      <p:pic>
        <p:nvPicPr>
          <p:cNvPr id="13" name="Picture 12" descr="Doctors 4 Orange checkbox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60" y="2908500"/>
            <a:ext cx="1905000" cy="18923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00549"/>
            <a:ext cx="9144000" cy="431052"/>
          </a:xfrm>
        </p:spPr>
        <p:txBody>
          <a:bodyPr/>
          <a:lstStyle/>
          <a:p>
            <a:r>
              <a:rPr lang="en-US" dirty="0"/>
              <a:t>Choice of Doctor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48" y="2459736"/>
            <a:ext cx="3956304" cy="3529584"/>
          </a:xfrm>
          <a:prstGeom prst="roundRect">
            <a:avLst>
              <a:gd name="adj" fmla="val 271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9203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98738"/>
            <a:ext cx="9144000" cy="136207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Basics of Medicare</a:t>
            </a:r>
          </a:p>
        </p:txBody>
      </p:sp>
    </p:spTree>
    <p:extLst>
      <p:ext uri="{BB962C8B-B14F-4D97-AF65-F5344CB8AC3E}">
        <p14:creationId xmlns:p14="http://schemas.microsoft.com/office/powerpoint/2010/main" val="30958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2544726" y="1996328"/>
            <a:ext cx="4233672" cy="423367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 algn="ctr">
              <a:buFont typeface="Wingdings" charset="2"/>
              <a:buChar char="§"/>
            </a:pPr>
            <a:endParaRPr lang="en-US" dirty="0" smtClean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657725" y="2695575"/>
            <a:ext cx="0" cy="533401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175250" y="4822825"/>
            <a:ext cx="311150" cy="431800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492750" y="3676650"/>
            <a:ext cx="508000" cy="161926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314700" y="3673475"/>
            <a:ext cx="504827" cy="165101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825876" y="4822825"/>
            <a:ext cx="311149" cy="428625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568854" y="3020456"/>
            <a:ext cx="2185416" cy="218541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 algn="ctr">
              <a:buFont typeface="Wingdings" charset="2"/>
              <a:buChar char="§"/>
            </a:pPr>
            <a:endParaRPr lang="en-US" dirty="0" smtClean="0"/>
          </a:p>
        </p:txBody>
      </p:sp>
      <p:pic>
        <p:nvPicPr>
          <p:cNvPr id="31" name="Picture 30" descr="YouCenter.ai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54" y="3013075"/>
            <a:ext cx="2184400" cy="21844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211921" y="5097321"/>
            <a:ext cx="1485900" cy="1540595"/>
            <a:chOff x="4705012" y="1392766"/>
            <a:chExt cx="1485900" cy="1540595"/>
          </a:xfrm>
        </p:grpSpPr>
        <p:sp>
          <p:nvSpPr>
            <p:cNvPr id="12" name="Oval 11"/>
            <p:cNvSpPr/>
            <p:nvPr/>
          </p:nvSpPr>
          <p:spPr>
            <a:xfrm>
              <a:off x="4707466" y="1452033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012" y="1392766"/>
              <a:ext cx="1485900" cy="14859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618161" y="5157143"/>
            <a:ext cx="1485900" cy="1536701"/>
            <a:chOff x="6510866" y="1452033"/>
            <a:chExt cx="1485900" cy="1536701"/>
          </a:xfrm>
        </p:grpSpPr>
        <p:sp>
          <p:nvSpPr>
            <p:cNvPr id="15" name="Oval 14"/>
            <p:cNvSpPr/>
            <p:nvPr/>
          </p:nvSpPr>
          <p:spPr>
            <a:xfrm>
              <a:off x="6510866" y="1452033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866" y="1502834"/>
              <a:ext cx="1485900" cy="14859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812668" y="2689031"/>
            <a:ext cx="1485900" cy="1545169"/>
            <a:chOff x="6501722" y="3196166"/>
            <a:chExt cx="1485900" cy="1545169"/>
          </a:xfrm>
        </p:grpSpPr>
        <p:sp>
          <p:nvSpPr>
            <p:cNvPr id="18" name="Oval 17"/>
            <p:cNvSpPr/>
            <p:nvPr/>
          </p:nvSpPr>
          <p:spPr>
            <a:xfrm>
              <a:off x="6506294" y="3196166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722" y="3255435"/>
              <a:ext cx="1485900" cy="14859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016223" y="2687963"/>
            <a:ext cx="1485900" cy="1502833"/>
            <a:chOff x="2819400" y="1452033"/>
            <a:chExt cx="1485900" cy="1502833"/>
          </a:xfrm>
        </p:grpSpPr>
        <p:sp>
          <p:nvSpPr>
            <p:cNvPr id="9" name="Oval 8"/>
            <p:cNvSpPr/>
            <p:nvPr/>
          </p:nvSpPr>
          <p:spPr>
            <a:xfrm>
              <a:off x="2819400" y="1452033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1468966"/>
              <a:ext cx="1485900" cy="14859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54" y="3052672"/>
            <a:ext cx="2121408" cy="2121408"/>
          </a:xfrm>
          <a:prstGeom prst="ellipse">
            <a:avLst/>
          </a:prstGeom>
          <a:ln w="63500"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3915444" y="1159279"/>
            <a:ext cx="1485900" cy="1485900"/>
            <a:chOff x="3877344" y="1140229"/>
            <a:chExt cx="1485900" cy="1485900"/>
          </a:xfrm>
        </p:grpSpPr>
        <p:sp>
          <p:nvSpPr>
            <p:cNvPr id="4" name="Oval 3"/>
            <p:cNvSpPr/>
            <p:nvPr/>
          </p:nvSpPr>
          <p:spPr>
            <a:xfrm>
              <a:off x="3879404" y="1143285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344" y="1140229"/>
              <a:ext cx="1485900" cy="14859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214375" y="5097876"/>
            <a:ext cx="1485900" cy="1540595"/>
            <a:chOff x="7235454" y="4538690"/>
            <a:chExt cx="1485900" cy="1540595"/>
          </a:xfrm>
        </p:grpSpPr>
        <p:sp>
          <p:nvSpPr>
            <p:cNvPr id="33" name="Oval 32"/>
            <p:cNvSpPr/>
            <p:nvPr/>
          </p:nvSpPr>
          <p:spPr>
            <a:xfrm>
              <a:off x="7237908" y="4597957"/>
              <a:ext cx="1481328" cy="14813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454" y="4538690"/>
              <a:ext cx="1485900" cy="148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52357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252728" y="2470149"/>
            <a:ext cx="2204720" cy="3749040"/>
          </a:xfrm>
          <a:prstGeom prst="roundRect">
            <a:avLst>
              <a:gd name="adj" fmla="val 532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 algn="ctr"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1400549"/>
            <a:ext cx="9144000" cy="431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Convenient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64" y="2470149"/>
            <a:ext cx="2023872" cy="1804416"/>
          </a:xfrm>
          <a:prstGeom prst="roundRect">
            <a:avLst>
              <a:gd name="adj" fmla="val 634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20" y="2470149"/>
            <a:ext cx="2023872" cy="1804416"/>
          </a:xfrm>
          <a:prstGeom prst="roundRect">
            <a:avLst>
              <a:gd name="adj" fmla="val 634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20" y="4414773"/>
            <a:ext cx="2023872" cy="1804416"/>
          </a:xfrm>
          <a:prstGeom prst="roundRect">
            <a:avLst>
              <a:gd name="adj" fmla="val 634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64" y="4414773"/>
            <a:ext cx="2023872" cy="1804416"/>
          </a:xfrm>
          <a:prstGeom prst="roundRect">
            <a:avLst>
              <a:gd name="adj" fmla="val 634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Convenient Services Group icon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98" y="3315123"/>
            <a:ext cx="19050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850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2131"/>
            <a:ext cx="9144000" cy="589142"/>
          </a:xfrm>
        </p:spPr>
        <p:txBody>
          <a:bodyPr/>
          <a:lstStyle/>
          <a:p>
            <a:r>
              <a:rPr lang="en-US" dirty="0"/>
              <a:t>My Health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6096"/>
            <a:ext cx="9142413" cy="398492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latin typeface="Arial"/>
                <a:cs typeface="Arial"/>
              </a:rPr>
              <a:t>Manage your health online. Anytime. Anywhere.</a:t>
            </a:r>
          </a:p>
          <a:p>
            <a:endParaRPr lang="en-US" dirty="0"/>
          </a:p>
        </p:txBody>
      </p:sp>
      <p:pic>
        <p:nvPicPr>
          <p:cNvPr id="4" name="Picture 3" descr="MHM_web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31720"/>
            <a:ext cx="5486400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312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2468880"/>
            <a:ext cx="2206752" cy="3755136"/>
          </a:xfrm>
          <a:prstGeom prst="roundRect">
            <a:avLst>
              <a:gd name="adj" fmla="val 51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MHM_ImageOption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2468880"/>
            <a:ext cx="2206752" cy="3755136"/>
          </a:xfrm>
          <a:prstGeom prst="roundRect">
            <a:avLst>
              <a:gd name="adj" fmla="val 51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136" y="2886837"/>
            <a:ext cx="5201330" cy="681863"/>
          </a:xfrm>
        </p:spPr>
        <p:txBody>
          <a:bodyPr tIns="0" rIns="0" bIns="0">
            <a:noAutofit/>
          </a:bodyPr>
          <a:lstStyle/>
          <a:p>
            <a:pPr>
              <a:lnSpc>
                <a:spcPts val="44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Wingdings" charset="2"/>
              <a:buChar char="§"/>
            </a:pPr>
            <a:r>
              <a:rPr lang="en-US" sz="2600" dirty="0"/>
              <a:t>Make or change </a:t>
            </a:r>
            <a:r>
              <a:rPr lang="en-US" sz="2600" dirty="0" smtClean="0"/>
              <a:t>appointments</a:t>
            </a:r>
            <a:endParaRPr lang="en-US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82131"/>
            <a:ext cx="9144000" cy="589142"/>
          </a:xfrm>
        </p:spPr>
        <p:txBody>
          <a:bodyPr/>
          <a:lstStyle/>
          <a:p>
            <a:r>
              <a:rPr lang="en-US" dirty="0"/>
              <a:t>My Health Manager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706096"/>
            <a:ext cx="9142413" cy="398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 smtClean="0">
                <a:latin typeface="Arial"/>
                <a:cs typeface="Arial"/>
              </a:rPr>
              <a:t>Manage your health online. Anytime. Anywhere.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74136" y="3439926"/>
            <a:ext cx="5201330" cy="685800"/>
          </a:xfrm>
          <a:prstGeom prst="rect">
            <a:avLst/>
          </a:prstGeom>
        </p:spPr>
        <p:txBody>
          <a:bodyPr vert="horz" lIns="9144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4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Wingdings" charset="2"/>
              <a:buChar char="§"/>
            </a:pPr>
            <a:r>
              <a:rPr lang="en-US" sz="2600" dirty="0" smtClean="0"/>
              <a:t>Get routine test results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74136" y="3996952"/>
            <a:ext cx="5201330" cy="680904"/>
          </a:xfrm>
          <a:prstGeom prst="rect">
            <a:avLst/>
          </a:prstGeom>
        </p:spPr>
        <p:txBody>
          <a:bodyPr vert="horz" lIns="9144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4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Wingdings" charset="2"/>
              <a:buChar char="§"/>
            </a:pPr>
            <a:r>
              <a:rPr lang="en-US" sz="2600" dirty="0" smtClean="0"/>
              <a:t>Email your doctor’s office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74136" y="4549082"/>
            <a:ext cx="5201330" cy="689724"/>
          </a:xfrm>
          <a:prstGeom prst="rect">
            <a:avLst/>
          </a:prstGeom>
        </p:spPr>
        <p:txBody>
          <a:bodyPr vert="horz" lIns="9144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4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Wingdings" charset="2"/>
              <a:buChar char="§"/>
            </a:pPr>
            <a:r>
              <a:rPr lang="en-US" sz="2600" dirty="0" smtClean="0"/>
              <a:t>Refill prescriptions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74136" y="5110034"/>
            <a:ext cx="5201330" cy="685800"/>
          </a:xfrm>
          <a:prstGeom prst="rect">
            <a:avLst/>
          </a:prstGeom>
        </p:spPr>
        <p:txBody>
          <a:bodyPr vert="horz" lIns="9144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4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Wingdings" charset="2"/>
              <a:buChar char="§"/>
            </a:pPr>
            <a:r>
              <a:rPr lang="en-US" sz="2600" dirty="0" smtClean="0"/>
              <a:t>Mobile device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171811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52351" y="2470149"/>
            <a:ext cx="2204720" cy="3749040"/>
          </a:xfrm>
          <a:prstGeom prst="roundRect">
            <a:avLst>
              <a:gd name="adj" fmla="val 532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 algn="ctr">
              <a:buFont typeface="Wingdings" charset="2"/>
              <a:buChar char="§"/>
            </a:pPr>
            <a:endParaRPr lang="en-US" dirty="0" smtClean="0"/>
          </a:p>
        </p:txBody>
      </p:sp>
      <p:pic>
        <p:nvPicPr>
          <p:cNvPr id="17" name="Picture 16" descr="NurseAdviceGroupIco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66" y="3348566"/>
            <a:ext cx="1905000" cy="1892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66" y="2470149"/>
            <a:ext cx="4565904" cy="3755136"/>
          </a:xfrm>
          <a:prstGeom prst="roundRect">
            <a:avLst>
              <a:gd name="adj" fmla="val 336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0" y="1400549"/>
            <a:ext cx="9144000" cy="431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Nurse Advice – 24/7</a:t>
            </a:r>
          </a:p>
        </p:txBody>
      </p:sp>
    </p:spTree>
    <p:extLst>
      <p:ext uri="{BB962C8B-B14F-4D97-AF65-F5344CB8AC3E}">
        <p14:creationId xmlns:p14="http://schemas.microsoft.com/office/powerpoint/2010/main" val="7287617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2544726" y="1996328"/>
            <a:ext cx="4233672" cy="423367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 algn="ctr">
              <a:buFont typeface="Wingdings" charset="2"/>
              <a:buChar char="§"/>
            </a:pPr>
            <a:endParaRPr lang="en-US" dirty="0" smtClean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657725" y="2695575"/>
            <a:ext cx="0" cy="533401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175250" y="4822825"/>
            <a:ext cx="311150" cy="431800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492750" y="3676650"/>
            <a:ext cx="508000" cy="161926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314700" y="3673475"/>
            <a:ext cx="504827" cy="165101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825876" y="4822825"/>
            <a:ext cx="311149" cy="428625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568854" y="3020456"/>
            <a:ext cx="2185416" cy="218541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 algn="ctr">
              <a:buFont typeface="Wingdings" charset="2"/>
              <a:buChar char="§"/>
            </a:pPr>
            <a:endParaRPr lang="en-US" dirty="0" smtClean="0"/>
          </a:p>
        </p:txBody>
      </p:sp>
      <p:pic>
        <p:nvPicPr>
          <p:cNvPr id="31" name="Picture 30" descr="YouCenter.ai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54" y="3013075"/>
            <a:ext cx="2184400" cy="21844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211921" y="5097321"/>
            <a:ext cx="1485900" cy="1540595"/>
            <a:chOff x="4705012" y="1392766"/>
            <a:chExt cx="1485900" cy="1540595"/>
          </a:xfrm>
        </p:grpSpPr>
        <p:sp>
          <p:nvSpPr>
            <p:cNvPr id="12" name="Oval 11"/>
            <p:cNvSpPr/>
            <p:nvPr/>
          </p:nvSpPr>
          <p:spPr>
            <a:xfrm>
              <a:off x="4707466" y="1452033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012" y="1392766"/>
              <a:ext cx="1485900" cy="14859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609017" y="5157143"/>
            <a:ext cx="1485900" cy="1536701"/>
            <a:chOff x="6510866" y="1452033"/>
            <a:chExt cx="1485900" cy="1536701"/>
          </a:xfrm>
        </p:grpSpPr>
        <p:sp>
          <p:nvSpPr>
            <p:cNvPr id="15" name="Oval 14"/>
            <p:cNvSpPr/>
            <p:nvPr/>
          </p:nvSpPr>
          <p:spPr>
            <a:xfrm>
              <a:off x="6510866" y="1452033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866" y="1502834"/>
              <a:ext cx="1485900" cy="14859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812668" y="2689031"/>
            <a:ext cx="1485900" cy="1545169"/>
            <a:chOff x="6501722" y="3196166"/>
            <a:chExt cx="1485900" cy="1545169"/>
          </a:xfrm>
        </p:grpSpPr>
        <p:sp>
          <p:nvSpPr>
            <p:cNvPr id="18" name="Oval 17"/>
            <p:cNvSpPr/>
            <p:nvPr/>
          </p:nvSpPr>
          <p:spPr>
            <a:xfrm>
              <a:off x="6506294" y="3196166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722" y="3255435"/>
              <a:ext cx="1485900" cy="14859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016223" y="2687963"/>
            <a:ext cx="1485900" cy="1502833"/>
            <a:chOff x="2819400" y="1452033"/>
            <a:chExt cx="1485900" cy="1502833"/>
          </a:xfrm>
        </p:grpSpPr>
        <p:sp>
          <p:nvSpPr>
            <p:cNvPr id="9" name="Oval 8"/>
            <p:cNvSpPr/>
            <p:nvPr/>
          </p:nvSpPr>
          <p:spPr>
            <a:xfrm>
              <a:off x="2819400" y="1452033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1468966"/>
              <a:ext cx="1485900" cy="14859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54" y="3052672"/>
            <a:ext cx="2121408" cy="2121408"/>
          </a:xfrm>
          <a:prstGeom prst="ellipse">
            <a:avLst/>
          </a:prstGeom>
          <a:ln w="63500"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3915444" y="1159279"/>
            <a:ext cx="1485900" cy="1485900"/>
            <a:chOff x="3877344" y="1140229"/>
            <a:chExt cx="1485900" cy="1485900"/>
          </a:xfrm>
        </p:grpSpPr>
        <p:sp>
          <p:nvSpPr>
            <p:cNvPr id="4" name="Oval 3"/>
            <p:cNvSpPr/>
            <p:nvPr/>
          </p:nvSpPr>
          <p:spPr>
            <a:xfrm>
              <a:off x="3879404" y="1143285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344" y="1140229"/>
              <a:ext cx="1485900" cy="14859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613589" y="5148122"/>
            <a:ext cx="1485900" cy="1536701"/>
            <a:chOff x="69694" y="5097321"/>
            <a:chExt cx="1485900" cy="1536701"/>
          </a:xfrm>
        </p:grpSpPr>
        <p:sp>
          <p:nvSpPr>
            <p:cNvPr id="33" name="Oval 32"/>
            <p:cNvSpPr/>
            <p:nvPr/>
          </p:nvSpPr>
          <p:spPr>
            <a:xfrm>
              <a:off x="69694" y="5097321"/>
              <a:ext cx="1481328" cy="14813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4" y="5148122"/>
              <a:ext cx="1485900" cy="148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36810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64" y="2470149"/>
            <a:ext cx="2023872" cy="1804416"/>
          </a:xfrm>
          <a:prstGeom prst="roundRect">
            <a:avLst>
              <a:gd name="adj" fmla="val 634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64" y="4414773"/>
            <a:ext cx="2023872" cy="1804416"/>
          </a:xfrm>
          <a:prstGeom prst="roundRect">
            <a:avLst>
              <a:gd name="adj" fmla="val 634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1252728" y="2470149"/>
            <a:ext cx="2204720" cy="3749040"/>
          </a:xfrm>
          <a:prstGeom prst="roundRect">
            <a:avLst>
              <a:gd name="adj" fmla="val 532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 algn="ctr">
              <a:buFont typeface="Wingdings" charset="2"/>
              <a:buChar char="§"/>
            </a:pPr>
            <a:endParaRPr lang="en-US" dirty="0" smtClean="0"/>
          </a:p>
        </p:txBody>
      </p:sp>
      <p:pic>
        <p:nvPicPr>
          <p:cNvPr id="3" name="Picture 2" descr="IntegratedGroupIcon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88" y="3348566"/>
            <a:ext cx="1905000" cy="189230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0" y="1400549"/>
            <a:ext cx="9144000" cy="431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Integrated Care</a:t>
            </a:r>
          </a:p>
        </p:txBody>
      </p:sp>
      <p:pic>
        <p:nvPicPr>
          <p:cNvPr id="14" name="Picture 13" descr="IntegratedCareImage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20" y="2470149"/>
            <a:ext cx="2023872" cy="1804416"/>
          </a:xfrm>
          <a:prstGeom prst="roundRect">
            <a:avLst>
              <a:gd name="adj" fmla="val 634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20" y="4414773"/>
            <a:ext cx="2023872" cy="1804416"/>
          </a:xfrm>
          <a:prstGeom prst="roundRect">
            <a:avLst>
              <a:gd name="adj" fmla="val 634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56076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1400549"/>
            <a:ext cx="9144000" cy="431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Electronic Medical Records</a:t>
            </a:r>
          </a:p>
        </p:txBody>
      </p:sp>
      <p:pic>
        <p:nvPicPr>
          <p:cNvPr id="2" name="Picture 1" descr="ElectronicMedRecords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2596896"/>
            <a:ext cx="4978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273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2544726" y="1996328"/>
            <a:ext cx="4233672" cy="423367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 algn="ctr">
              <a:buFont typeface="Wingdings" charset="2"/>
              <a:buChar char="§"/>
            </a:pPr>
            <a:endParaRPr lang="en-US" dirty="0" smtClean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657725" y="2695575"/>
            <a:ext cx="0" cy="533401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175250" y="4822825"/>
            <a:ext cx="311150" cy="431800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492750" y="3676650"/>
            <a:ext cx="508000" cy="161926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314700" y="3673475"/>
            <a:ext cx="504827" cy="165101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825876" y="4822825"/>
            <a:ext cx="311149" cy="428625"/>
          </a:xfrm>
          <a:prstGeom prst="straightConnector1">
            <a:avLst/>
          </a:prstGeom>
          <a:ln w="48260" cap="rnd">
            <a:prstDash val="sysDot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568854" y="3020456"/>
            <a:ext cx="2185416" cy="218541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 algn="ctr">
              <a:buFont typeface="Wingdings" charset="2"/>
              <a:buChar char="§"/>
            </a:pPr>
            <a:endParaRPr lang="en-US" dirty="0" smtClean="0"/>
          </a:p>
        </p:txBody>
      </p:sp>
      <p:pic>
        <p:nvPicPr>
          <p:cNvPr id="31" name="Picture 30" descr="YouCenter.ai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54" y="3013075"/>
            <a:ext cx="2184400" cy="21844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211921" y="5097321"/>
            <a:ext cx="1485900" cy="1540595"/>
            <a:chOff x="4705012" y="1392766"/>
            <a:chExt cx="1485900" cy="1540595"/>
          </a:xfrm>
        </p:grpSpPr>
        <p:sp>
          <p:nvSpPr>
            <p:cNvPr id="12" name="Oval 11"/>
            <p:cNvSpPr/>
            <p:nvPr/>
          </p:nvSpPr>
          <p:spPr>
            <a:xfrm>
              <a:off x="4707466" y="1452033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012" y="1392766"/>
              <a:ext cx="1485900" cy="14859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618161" y="5157143"/>
            <a:ext cx="1485900" cy="1536701"/>
            <a:chOff x="6510866" y="1452033"/>
            <a:chExt cx="1485900" cy="1536701"/>
          </a:xfrm>
        </p:grpSpPr>
        <p:sp>
          <p:nvSpPr>
            <p:cNvPr id="15" name="Oval 14"/>
            <p:cNvSpPr/>
            <p:nvPr/>
          </p:nvSpPr>
          <p:spPr>
            <a:xfrm>
              <a:off x="6510866" y="1452033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866" y="1502834"/>
              <a:ext cx="1485900" cy="14859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812668" y="2689031"/>
            <a:ext cx="1485900" cy="1545169"/>
            <a:chOff x="6501722" y="3196166"/>
            <a:chExt cx="1485900" cy="1545169"/>
          </a:xfrm>
        </p:grpSpPr>
        <p:sp>
          <p:nvSpPr>
            <p:cNvPr id="18" name="Oval 17"/>
            <p:cNvSpPr/>
            <p:nvPr/>
          </p:nvSpPr>
          <p:spPr>
            <a:xfrm>
              <a:off x="6506294" y="3196166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722" y="3255435"/>
              <a:ext cx="1485900" cy="14859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011651" y="2687963"/>
            <a:ext cx="1485900" cy="1502833"/>
            <a:chOff x="7649951" y="2643663"/>
            <a:chExt cx="1485900" cy="1502833"/>
          </a:xfrm>
        </p:grpSpPr>
        <p:sp>
          <p:nvSpPr>
            <p:cNvPr id="35" name="Oval 34"/>
            <p:cNvSpPr/>
            <p:nvPr/>
          </p:nvSpPr>
          <p:spPr>
            <a:xfrm>
              <a:off x="7649951" y="2643663"/>
              <a:ext cx="1481328" cy="14813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951" y="2660596"/>
              <a:ext cx="1485900" cy="14859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016223" y="2687963"/>
            <a:ext cx="1485900" cy="1502833"/>
            <a:chOff x="2819400" y="1452033"/>
            <a:chExt cx="1485900" cy="1502833"/>
          </a:xfrm>
        </p:grpSpPr>
        <p:sp>
          <p:nvSpPr>
            <p:cNvPr id="9" name="Oval 8"/>
            <p:cNvSpPr/>
            <p:nvPr/>
          </p:nvSpPr>
          <p:spPr>
            <a:xfrm>
              <a:off x="2819400" y="1452033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1468966"/>
              <a:ext cx="1485900" cy="14859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54" y="3052672"/>
            <a:ext cx="2121408" cy="2121408"/>
          </a:xfrm>
          <a:prstGeom prst="ellipse">
            <a:avLst/>
          </a:prstGeom>
          <a:ln w="63500"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3915444" y="1159279"/>
            <a:ext cx="1485900" cy="1485900"/>
            <a:chOff x="3877344" y="1140229"/>
            <a:chExt cx="1485900" cy="1485900"/>
          </a:xfrm>
        </p:grpSpPr>
        <p:sp>
          <p:nvSpPr>
            <p:cNvPr id="4" name="Oval 3"/>
            <p:cNvSpPr/>
            <p:nvPr/>
          </p:nvSpPr>
          <p:spPr>
            <a:xfrm>
              <a:off x="3879404" y="1143285"/>
              <a:ext cx="1481328" cy="1481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344" y="1140229"/>
              <a:ext cx="1485900" cy="14859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812668" y="2687963"/>
            <a:ext cx="1485900" cy="1545169"/>
            <a:chOff x="-305199" y="4073700"/>
            <a:chExt cx="1485900" cy="1545169"/>
          </a:xfrm>
        </p:grpSpPr>
        <p:sp>
          <p:nvSpPr>
            <p:cNvPr id="33" name="Oval 32"/>
            <p:cNvSpPr/>
            <p:nvPr/>
          </p:nvSpPr>
          <p:spPr>
            <a:xfrm>
              <a:off x="-300627" y="4073700"/>
              <a:ext cx="1481328" cy="14813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85750" indent="-285750" algn="ctr">
                <a:buFont typeface="Wingdings" charset="2"/>
                <a:buChar char="§"/>
              </a:pPr>
              <a:endParaRPr lang="en-US" dirty="0" smtClean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5199" y="4132969"/>
              <a:ext cx="1485900" cy="148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9844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rehensive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2468880"/>
            <a:ext cx="3084576" cy="3755136"/>
          </a:xfrm>
          <a:prstGeom prst="roundRect">
            <a:avLst>
              <a:gd name="adj" fmla="val 321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558" y="2886837"/>
            <a:ext cx="5201330" cy="3446640"/>
          </a:xfrm>
        </p:spPr>
        <p:txBody>
          <a:bodyPr tIns="0" rIns="0" bIns="0">
            <a:noAutofit/>
          </a:bodyPr>
          <a:lstStyle/>
          <a:p>
            <a:pPr>
              <a:lnSpc>
                <a:spcPts val="44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Wingdings" charset="2"/>
              <a:buChar char="§"/>
            </a:pPr>
            <a:r>
              <a:rPr lang="en-US" sz="2600" dirty="0"/>
              <a:t>Doctor Visit</a:t>
            </a:r>
          </a:p>
          <a:p>
            <a:pPr>
              <a:lnSpc>
                <a:spcPts val="44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Wingdings" charset="2"/>
              <a:buChar char="§"/>
            </a:pPr>
            <a:r>
              <a:rPr lang="en-US" sz="2600" dirty="0"/>
              <a:t>Urgent Care</a:t>
            </a:r>
          </a:p>
          <a:p>
            <a:pPr>
              <a:lnSpc>
                <a:spcPts val="44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Wingdings" charset="2"/>
              <a:buChar char="§"/>
            </a:pPr>
            <a:r>
              <a:rPr lang="en-US" sz="2600" dirty="0"/>
              <a:t>Emergency Care (Worldwide)</a:t>
            </a:r>
          </a:p>
          <a:p>
            <a:pPr>
              <a:lnSpc>
                <a:spcPts val="44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Wingdings" charset="2"/>
              <a:buChar char="§"/>
            </a:pPr>
            <a:r>
              <a:rPr lang="en-US" sz="2600" dirty="0"/>
              <a:t>Lab and X-ray</a:t>
            </a:r>
          </a:p>
          <a:p>
            <a:pPr>
              <a:lnSpc>
                <a:spcPts val="44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Wingdings" charset="2"/>
              <a:buChar char="§"/>
            </a:pPr>
            <a:r>
              <a:rPr lang="en-US" sz="2600" dirty="0"/>
              <a:t>Prescriptions (Part D)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1400549"/>
            <a:ext cx="9144000" cy="431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Comprehensive Coverage</a:t>
            </a:r>
          </a:p>
        </p:txBody>
      </p:sp>
    </p:spTree>
    <p:extLst>
      <p:ext uri="{BB962C8B-B14F-4D97-AF65-F5344CB8AC3E}">
        <p14:creationId xmlns:p14="http://schemas.microsoft.com/office/powerpoint/2010/main" val="5510513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A, B, C and D’s of Medicare</a:t>
            </a:r>
            <a:endParaRPr lang="en-US" dirty="0"/>
          </a:p>
        </p:txBody>
      </p:sp>
      <p:pic>
        <p:nvPicPr>
          <p:cNvPr id="4" name="Picture 3" descr="A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67" y="2470713"/>
            <a:ext cx="2057400" cy="2057400"/>
          </a:xfrm>
          <a:prstGeom prst="rect">
            <a:avLst/>
          </a:prstGeom>
        </p:spPr>
      </p:pic>
      <p:pic>
        <p:nvPicPr>
          <p:cNvPr id="5" name="Picture 4" descr="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84" y="2598280"/>
            <a:ext cx="2057400" cy="2057400"/>
          </a:xfrm>
          <a:prstGeom prst="rect">
            <a:avLst/>
          </a:prstGeom>
        </p:spPr>
      </p:pic>
      <p:pic>
        <p:nvPicPr>
          <p:cNvPr id="6" name="Picture 5" descr="C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67" y="4084426"/>
            <a:ext cx="2057400" cy="2057400"/>
          </a:xfrm>
          <a:prstGeom prst="rect">
            <a:avLst/>
          </a:prstGeom>
        </p:spPr>
      </p:pic>
      <p:pic>
        <p:nvPicPr>
          <p:cNvPr id="7" name="Picture 6" descr="D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84" y="4078076"/>
            <a:ext cx="2057400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768" y="438912"/>
            <a:ext cx="3427871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kern="0" spc="50" dirty="0" smtClean="0">
                <a:solidFill>
                  <a:schemeClr val="bg1"/>
                </a:solidFill>
                <a:latin typeface="Arial"/>
                <a:cs typeface="Arial"/>
              </a:rPr>
              <a:t>Medicare</a:t>
            </a:r>
            <a:endParaRPr lang="en-US" sz="2200" kern="0" spc="5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6116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52351" y="2470149"/>
            <a:ext cx="2204720" cy="3749040"/>
          </a:xfrm>
          <a:prstGeom prst="roundRect">
            <a:avLst>
              <a:gd name="adj" fmla="val 532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 algn="ctr"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1400549"/>
            <a:ext cx="9144000" cy="431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Keeping You Healthy</a:t>
            </a:r>
          </a:p>
        </p:txBody>
      </p:sp>
      <p:pic>
        <p:nvPicPr>
          <p:cNvPr id="7" name="Picture 6" descr="KeepingYouHealth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66" y="2470149"/>
            <a:ext cx="4565904" cy="3755136"/>
          </a:xfrm>
          <a:prstGeom prst="roundRect">
            <a:avLst>
              <a:gd name="adj" fmla="val 336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KeepingYouHealthyGroupIc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66" y="3348566"/>
            <a:ext cx="19050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39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50" b="0" i="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000" dirty="0">
                <a:effectLst>
                  <a:outerShdw blurRad="101600" dist="38100" dir="5400000" sx="101000" sy="101000" algn="tl" rotWithShape="0">
                    <a:prstClr val="black">
                      <a:alpha val="60000"/>
                    </a:prstClr>
                  </a:outerShdw>
                </a:effectLst>
              </a:rPr>
              <a:t>Thank you from Kaiser Permanente</a:t>
            </a:r>
            <a:r>
              <a:rPr lang="en-US" sz="4000" dirty="0" smtClean="0">
                <a:effectLst>
                  <a:outerShdw blurRad="101600" dist="38100" dir="5400000" sx="101000" sy="101000" algn="tl" rotWithShape="0">
                    <a:prstClr val="black">
                      <a:alpha val="60000"/>
                    </a:prstClr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101600" dist="38100" dir="5400000" sx="101000" sy="101000" algn="tl" rotWithShape="0">
                    <a:prstClr val="black">
                      <a:alpha val="60000"/>
                    </a:prstClr>
                  </a:outerShdw>
                </a:effectLst>
              </a:rPr>
            </a:br>
            <a:endParaRPr lang="en-US" sz="4000" dirty="0">
              <a:effectLst>
                <a:outerShdw blurRad="101600" dist="38100" dir="5400000" sx="101000" sy="101000" algn="tl" rotWithShape="0">
                  <a:prstClr val="black">
                    <a:alpha val="6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4807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12" y="1205045"/>
            <a:ext cx="9144000" cy="950326"/>
          </a:xfrm>
        </p:spPr>
        <p:txBody>
          <a:bodyPr/>
          <a:lstStyle/>
          <a:p>
            <a:r>
              <a:rPr lang="en-US" sz="1600" dirty="0"/>
              <a:t>F</a:t>
            </a:r>
            <a:r>
              <a:rPr lang="en-US" sz="1600" dirty="0" smtClean="0"/>
              <a:t>ederally </a:t>
            </a:r>
            <a:r>
              <a:rPr lang="en-US" sz="1600" dirty="0"/>
              <a:t>funded health insurance program for eligible beneficiaries.</a:t>
            </a:r>
            <a:br>
              <a:rPr lang="en-US" sz="1600" dirty="0"/>
            </a:br>
            <a:r>
              <a:rPr lang="en-US" sz="1600" dirty="0" smtClean="0"/>
              <a:t>Established </a:t>
            </a:r>
            <a:r>
              <a:rPr lang="en-US" sz="1600" dirty="0"/>
              <a:t>in 1965.</a:t>
            </a:r>
            <a:br>
              <a:rPr lang="en-US" sz="1600" dirty="0"/>
            </a:br>
            <a:r>
              <a:rPr lang="en-US" sz="1600" dirty="0"/>
              <a:t>A</a:t>
            </a:r>
            <a:r>
              <a:rPr lang="en-US" sz="1600" dirty="0" smtClean="0"/>
              <a:t>dministered </a:t>
            </a:r>
            <a:r>
              <a:rPr lang="en-US" sz="1600" dirty="0"/>
              <a:t>by the Centers for Medicare &amp; Medicaid Services (CMS).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t="5309" r="4161" b="5398"/>
          <a:stretch/>
        </p:blipFill>
        <p:spPr bwMode="auto">
          <a:xfrm>
            <a:off x="1731422" y="2351314"/>
            <a:ext cx="5817859" cy="416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9768" y="438912"/>
            <a:ext cx="3427871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kern="0" spc="50" dirty="0" smtClean="0">
                <a:solidFill>
                  <a:schemeClr val="bg1"/>
                </a:solidFill>
                <a:latin typeface="Arial"/>
                <a:cs typeface="Arial"/>
              </a:rPr>
              <a:t>Medicare</a:t>
            </a:r>
            <a:endParaRPr lang="en-US" sz="2200" kern="0" spc="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>
            <a:hlinkClick r:id="" action="ppaction://customshow?id=0&amp;return=true"/>
          </p:cNvPr>
          <p:cNvSpPr/>
          <p:nvPr/>
        </p:nvSpPr>
        <p:spPr>
          <a:xfrm>
            <a:off x="-183931" y="-87585"/>
            <a:ext cx="5724760" cy="10189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 algn="ctr">
              <a:buFont typeface="Wingdings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3267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Who is eligible?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2094852"/>
            <a:ext cx="8571746" cy="3929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Medicare beneficiaries include:</a:t>
            </a:r>
          </a:p>
          <a:p>
            <a:r>
              <a:rPr lang="en-US" sz="1500" dirty="0" smtClean="0"/>
              <a:t>Individuals 65 or older if they or their spouses are eligible for </a:t>
            </a:r>
            <a:br>
              <a:rPr lang="en-US" sz="1500" dirty="0" smtClean="0"/>
            </a:br>
            <a:r>
              <a:rPr lang="en-US" sz="1500" dirty="0" smtClean="0"/>
              <a:t>Social Security.</a:t>
            </a:r>
          </a:p>
          <a:p>
            <a:r>
              <a:rPr lang="en-US" sz="1500" dirty="0" smtClean="0"/>
              <a:t>Individuals under 65 who are disabled.</a:t>
            </a:r>
          </a:p>
          <a:p>
            <a:pPr lvl="1"/>
            <a:r>
              <a:rPr lang="en-US" sz="1500" dirty="0" smtClean="0"/>
              <a:t>Must be eligible for Social Security disability</a:t>
            </a:r>
          </a:p>
          <a:p>
            <a:pPr lvl="1"/>
            <a:r>
              <a:rPr lang="en-US" sz="1500" dirty="0" smtClean="0"/>
              <a:t>Requires 2-year waiting period</a:t>
            </a:r>
          </a:p>
          <a:p>
            <a:r>
              <a:rPr lang="en-US" sz="1500" dirty="0" smtClean="0"/>
              <a:t>Individuals of any age with end-stage renal (kidney) disease (ESRD).</a:t>
            </a:r>
          </a:p>
          <a:p>
            <a:pPr lvl="1"/>
            <a:r>
              <a:rPr lang="en-US" sz="1500" dirty="0" smtClean="0"/>
              <a:t>Permanent kidney failure requiring dialysis</a:t>
            </a:r>
          </a:p>
          <a:p>
            <a:pPr lvl="1"/>
            <a:r>
              <a:rPr lang="en-US" sz="1500" dirty="0" smtClean="0"/>
              <a:t>Requiring a kidney transplant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4171" y="63246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169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6674"/>
            <a:ext cx="9144000" cy="589142"/>
          </a:xfrm>
        </p:spPr>
        <p:txBody>
          <a:bodyPr/>
          <a:lstStyle/>
          <a:p>
            <a:r>
              <a:rPr lang="en-US" sz="2800" dirty="0" smtClean="0"/>
              <a:t>Enrollment Periods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975945"/>
            <a:ext cx="4020042" cy="4048621"/>
          </a:xfrm>
        </p:spPr>
        <p:txBody>
          <a:bodyPr>
            <a:normAutofit/>
          </a:bodyPr>
          <a:lstStyle/>
          <a:p>
            <a:pPr marL="0" lvl="1" indent="0"/>
            <a:r>
              <a:rPr lang="en-US" sz="1600" dirty="0" smtClean="0"/>
              <a:t>Initial </a:t>
            </a:r>
            <a:r>
              <a:rPr lang="en-US" sz="1600" dirty="0"/>
              <a:t>enrollment period: 7 </a:t>
            </a:r>
            <a:r>
              <a:rPr lang="en-US" sz="1600" dirty="0" smtClean="0"/>
              <a:t>months </a:t>
            </a:r>
          </a:p>
          <a:p>
            <a:pPr marL="400050" lvl="2" indent="0"/>
            <a:r>
              <a:rPr lang="en-US" sz="1600" dirty="0" smtClean="0"/>
              <a:t>3 </a:t>
            </a:r>
            <a:r>
              <a:rPr lang="en-US" sz="1600" dirty="0"/>
              <a:t>months before </a:t>
            </a:r>
            <a:r>
              <a:rPr lang="en-US" sz="1600" dirty="0" smtClean="0"/>
              <a:t>birthday</a:t>
            </a:r>
          </a:p>
          <a:p>
            <a:pPr marL="400050" lvl="2" indent="0"/>
            <a:r>
              <a:rPr lang="en-US" sz="1600" dirty="0" smtClean="0"/>
              <a:t>The month of birth</a:t>
            </a:r>
          </a:p>
          <a:p>
            <a:pPr marL="400050" lvl="2" indent="0"/>
            <a:r>
              <a:rPr lang="en-US" sz="1600" dirty="0" smtClean="0"/>
              <a:t>3 months after the birthday month</a:t>
            </a:r>
            <a:endParaRPr lang="en-US" sz="1600" dirty="0"/>
          </a:p>
          <a:p>
            <a:pPr marL="0" lvl="1" indent="0"/>
            <a:endParaRPr lang="en-US" sz="1600" dirty="0"/>
          </a:p>
          <a:p>
            <a:pPr marL="0" lvl="1" indent="0"/>
            <a:r>
              <a:rPr lang="en-US" sz="1600" dirty="0" smtClean="0"/>
              <a:t>Special </a:t>
            </a:r>
            <a:r>
              <a:rPr lang="en-US" sz="1600" dirty="0"/>
              <a:t>Election </a:t>
            </a:r>
            <a:r>
              <a:rPr lang="en-US" sz="1600" dirty="0" smtClean="0"/>
              <a:t>Period</a:t>
            </a:r>
          </a:p>
          <a:p>
            <a:pPr marL="400050" lvl="2" indent="0"/>
            <a:r>
              <a:rPr lang="en-US" sz="1600" dirty="0" smtClean="0"/>
              <a:t>Example: After retirement</a:t>
            </a:r>
            <a:endParaRPr lang="en-US" sz="1600" dirty="0"/>
          </a:p>
          <a:p>
            <a:pPr marL="0" lvl="1" indent="0"/>
            <a:r>
              <a:rPr lang="en-US" sz="1600" dirty="0" smtClean="0"/>
              <a:t>During </a:t>
            </a:r>
            <a:r>
              <a:rPr lang="en-US" sz="1600" dirty="0"/>
              <a:t>general enrollment </a:t>
            </a:r>
            <a:r>
              <a:rPr lang="en-US" sz="1600" dirty="0" smtClean="0"/>
              <a:t>period</a:t>
            </a:r>
          </a:p>
          <a:p>
            <a:pPr marL="400050" lvl="2" indent="0"/>
            <a:r>
              <a:rPr lang="en-US" sz="1600" dirty="0" smtClean="0"/>
              <a:t>January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to March 31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794171" y="63246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54621"/>
            <a:ext cx="3765186" cy="371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77823" y="1008812"/>
            <a:ext cx="8229600" cy="2224245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dirty="0"/>
              <a:t>Provides outpatient prescription drug coverage.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b="1" dirty="0">
                <a:solidFill>
                  <a:schemeClr val="tx2"/>
                </a:solidFill>
              </a:rPr>
              <a:t>Enrolling in Part D</a:t>
            </a:r>
          </a:p>
          <a:p>
            <a:pPr lvl="1"/>
            <a:r>
              <a:rPr lang="en-US" sz="1600" dirty="0" smtClean="0"/>
              <a:t>Private </a:t>
            </a:r>
            <a:r>
              <a:rPr lang="en-US" sz="1600" dirty="0"/>
              <a:t>insurer plan, such as Kaiser Permanente.</a:t>
            </a:r>
          </a:p>
          <a:p>
            <a:pPr lvl="1"/>
            <a:r>
              <a:rPr lang="en-US" sz="1600" dirty="0"/>
              <a:t>Prescription Drug Plan (PDP): A plan type that offers prescription drugs only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Part 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262" y="6216877"/>
            <a:ext cx="838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i="1" dirty="0">
                <a:latin typeface="Arial"/>
                <a:cs typeface="Arial"/>
              </a:rPr>
              <a:t>Note:</a:t>
            </a:r>
            <a:r>
              <a:rPr lang="en-US" sz="1200" dirty="0">
                <a:latin typeface="Arial"/>
                <a:cs typeface="Arial"/>
              </a:rPr>
              <a:t> Unlike Parts A and B, Part D is enrolled directly with the plan. </a:t>
            </a:r>
            <a:r>
              <a:rPr lang="en-US" sz="1200" dirty="0" smtClean="0">
                <a:latin typeface="Arial"/>
                <a:cs typeface="Arial"/>
              </a:rPr>
              <a:t/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>Part </a:t>
            </a:r>
            <a:r>
              <a:rPr lang="en-US" sz="1200" dirty="0">
                <a:latin typeface="Arial"/>
                <a:cs typeface="Arial"/>
              </a:rPr>
              <a:t>D is not available through Medicare or Social Security.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4171" y="6324600"/>
            <a:ext cx="41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77823" y="3325132"/>
            <a:ext cx="8229600" cy="2662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Late enrollment penalty </a:t>
            </a:r>
            <a:r>
              <a:rPr lang="en-US" sz="1600" b="1" dirty="0" smtClean="0"/>
              <a:t>(LEP)</a:t>
            </a:r>
          </a:p>
          <a:p>
            <a:pPr lvl="1"/>
            <a:r>
              <a:rPr lang="en-US" sz="1600" dirty="0" smtClean="0"/>
              <a:t>As with Part B, you must obtain Part D or creditable Part D coverage as soon as you are eligible or you will be charged a penalty.</a:t>
            </a:r>
          </a:p>
          <a:p>
            <a:pPr lvl="1"/>
            <a:r>
              <a:rPr lang="en-US" sz="1600" dirty="0" smtClean="0"/>
              <a:t>LEP is 1 percent of that year’s Part D base premium per month that enrollment is deferred.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56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49653"/>
            <a:ext cx="91440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Kaiser Permanente and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The Senior Advantage Plan (HMO)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372156" y="5658827"/>
            <a:ext cx="8229600" cy="9953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 smtClean="0"/>
              <a:t>All of the following information regarding Kaiser Permanente Senior Advantage applies only to Gwinnett County Members who have or are eligible for Medicare.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11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confidence </a:t>
            </a:r>
            <a:r>
              <a:rPr lang="en-US" dirty="0" smtClean="0"/>
              <a:t>with</a:t>
            </a:r>
            <a:br>
              <a:rPr lang="en-US" dirty="0" smtClean="0"/>
            </a:br>
            <a:r>
              <a:rPr lang="en-US" dirty="0" smtClean="0"/>
              <a:t>Medicare </a:t>
            </a:r>
            <a:r>
              <a:rPr lang="en-US" dirty="0"/>
              <a:t>Star Quality Ratings</a:t>
            </a:r>
          </a:p>
        </p:txBody>
      </p:sp>
      <p:pic>
        <p:nvPicPr>
          <p:cNvPr id="7" name="Picture 6" descr="MedicareStarRatings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34" y="2949788"/>
            <a:ext cx="4267200" cy="215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5490755"/>
            <a:ext cx="9144000" cy="503646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Arial"/>
                <a:cs typeface="Arial"/>
              </a:rPr>
              <a:t>See our ratings at </a:t>
            </a:r>
            <a:r>
              <a:rPr lang="en-US" sz="2600" b="1" dirty="0" err="1">
                <a:solidFill>
                  <a:schemeClr val="tx2"/>
                </a:solidFill>
                <a:latin typeface="Arial"/>
                <a:cs typeface="Arial"/>
              </a:rPr>
              <a:t>kp.org</a:t>
            </a:r>
            <a:r>
              <a:rPr lang="en-US" sz="2600" b="1" dirty="0">
                <a:solidFill>
                  <a:schemeClr val="tx2"/>
                </a:solidFill>
                <a:latin typeface="Arial"/>
                <a:cs typeface="Arial"/>
              </a:rPr>
              <a:t>/</a:t>
            </a:r>
            <a:r>
              <a:rPr lang="en-US" sz="2600" b="1" dirty="0" err="1">
                <a:solidFill>
                  <a:schemeClr val="tx2"/>
                </a:solidFill>
                <a:latin typeface="Arial"/>
                <a:cs typeface="Arial"/>
              </a:rPr>
              <a:t>medicare</a:t>
            </a:r>
            <a:endParaRPr lang="en-US" sz="26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0226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Medicare MVP 2">
      <a:dk1>
        <a:sysClr val="windowText" lastClr="000000"/>
      </a:dk1>
      <a:lt1>
        <a:sysClr val="window" lastClr="FFFFFF"/>
      </a:lt1>
      <a:dk2>
        <a:srgbClr val="002855"/>
      </a:dk2>
      <a:lt2>
        <a:srgbClr val="BDE2F9"/>
      </a:lt2>
      <a:accent1>
        <a:srgbClr val="006BA6"/>
      </a:accent1>
      <a:accent2>
        <a:srgbClr val="D45D00"/>
      </a:accent2>
      <a:accent3>
        <a:srgbClr val="008578"/>
      </a:accent3>
      <a:accent4>
        <a:srgbClr val="BA0C2F"/>
      </a:accent4>
      <a:accent5>
        <a:srgbClr val="6E297E"/>
      </a:accent5>
      <a:accent6>
        <a:srgbClr val="FFE9A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lIns="0" tIns="0" rIns="0" bIns="0" rtlCol="0" anchor="ctr"/>
      <a:lstStyle>
        <a:defPPr marL="285750" indent="-285750" algn="ctr">
          <a:buFont typeface="Wingdings" charset="2"/>
          <a:buChar char="§"/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607</Words>
  <Application>Microsoft Office PowerPoint</Application>
  <PresentationFormat>On-screen Show (4:3)</PresentationFormat>
  <Paragraphs>131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  <vt:variant>
        <vt:lpstr>Custom Shows</vt:lpstr>
      </vt:variant>
      <vt:variant>
        <vt:i4>2</vt:i4>
      </vt:variant>
    </vt:vector>
  </HeadingPairs>
  <TitlesOfParts>
    <vt:vector size="34" baseType="lpstr">
      <vt:lpstr>Office Theme</vt:lpstr>
      <vt:lpstr>PowerPoint Presentation</vt:lpstr>
      <vt:lpstr>Basics of Medicare</vt:lpstr>
      <vt:lpstr>The A, B, C and D’s of Medicare</vt:lpstr>
      <vt:lpstr>Federally funded health insurance program for eligible beneficiaries. Established in 1965. Administered by the Centers for Medicare &amp; Medicaid Services (CMS).</vt:lpstr>
      <vt:lpstr>Who is eligible?</vt:lpstr>
      <vt:lpstr>Enrollment Periods</vt:lpstr>
      <vt:lpstr>Medicare Part D</vt:lpstr>
      <vt:lpstr>Kaiser Permanente and   The Senior Advantage Plan (HMO)</vt:lpstr>
      <vt:lpstr>Gain confidence with Medicare Star Quality Ratings</vt:lpstr>
      <vt:lpstr>Senior Advantage</vt:lpstr>
      <vt:lpstr>Gwinnett County Government Senior Advantage Summary of Benefits  (Jan-Dec 2015)</vt:lpstr>
      <vt:lpstr>Contact Information</vt:lpstr>
      <vt:lpstr>PowerPoint Presentation</vt:lpstr>
      <vt:lpstr>Who We Are</vt:lpstr>
      <vt:lpstr>PowerPoint Presentation</vt:lpstr>
      <vt:lpstr>Partnership in Wellness</vt:lpstr>
      <vt:lpstr>PowerPoint Presentation</vt:lpstr>
      <vt:lpstr>Quality of Doctors</vt:lpstr>
      <vt:lpstr>Choice of Doctor</vt:lpstr>
      <vt:lpstr>PowerPoint Presentation</vt:lpstr>
      <vt:lpstr>PowerPoint Presentation</vt:lpstr>
      <vt:lpstr>My Health Manager</vt:lpstr>
      <vt:lpstr>My Health Manager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from Kaiser Permanente </vt:lpstr>
      <vt:lpstr>Cover Repeats</vt:lpstr>
      <vt:lpstr>Regular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Member &amp; Mktg Communications</dc:creator>
  <cp:lastModifiedBy>Purves, Nancy</cp:lastModifiedBy>
  <cp:revision>525</cp:revision>
  <cp:lastPrinted>2013-11-21T17:56:43Z</cp:lastPrinted>
  <dcterms:created xsi:type="dcterms:W3CDTF">2013-07-30T18:21:14Z</dcterms:created>
  <dcterms:modified xsi:type="dcterms:W3CDTF">2014-10-12T21:53:50Z</dcterms:modified>
</cp:coreProperties>
</file>